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sldIdLst>
    <p:sldId id="258" r:id="rId5"/>
    <p:sldId id="259" r:id="rId6"/>
    <p:sldId id="262" r:id="rId7"/>
    <p:sldId id="263" r:id="rId8"/>
    <p:sldId id="260" r:id="rId9"/>
    <p:sldId id="266" r:id="rId10"/>
    <p:sldId id="264" r:id="rId11"/>
    <p:sldId id="261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B6FBF-8527-4B83-A745-A1C92DBAC6DA}" v="7" dt="2021-06-07T23:34:32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85696" autoAdjust="0"/>
  </p:normalViewPr>
  <p:slideViewPr>
    <p:cSldViewPr snapToGrid="0">
      <p:cViewPr varScale="1">
        <p:scale>
          <a:sx n="57" d="100"/>
          <a:sy n="57" d="100"/>
        </p:scale>
        <p:origin x="5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Wagner" userId="ac48baaa-3502-403d-bb82-8a6d856759e4" providerId="ADAL" clId="{12AB6FBF-8527-4B83-A745-A1C92DBAC6DA}"/>
    <pc:docChg chg="custSel modSld">
      <pc:chgData name="Sonia Wagner" userId="ac48baaa-3502-403d-bb82-8a6d856759e4" providerId="ADAL" clId="{12AB6FBF-8527-4B83-A745-A1C92DBAC6DA}" dt="2021-06-07T23:34:32.949" v="156" actId="20577"/>
      <pc:docMkLst>
        <pc:docMk/>
      </pc:docMkLst>
      <pc:sldChg chg="addSp delSp modSp mod modClrScheme chgLayout">
        <pc:chgData name="Sonia Wagner" userId="ac48baaa-3502-403d-bb82-8a6d856759e4" providerId="ADAL" clId="{12AB6FBF-8527-4B83-A745-A1C92DBAC6DA}" dt="2021-06-07T23:34:32.949" v="156" actId="20577"/>
        <pc:sldMkLst>
          <pc:docMk/>
          <pc:sldMk cId="4168815386" sldId="268"/>
        </pc:sldMkLst>
        <pc:spChg chg="mod ord">
          <ac:chgData name="Sonia Wagner" userId="ac48baaa-3502-403d-bb82-8a6d856759e4" providerId="ADAL" clId="{12AB6FBF-8527-4B83-A745-A1C92DBAC6DA}" dt="2021-06-07T23:25:39.857" v="29" actId="700"/>
          <ac:spMkLst>
            <pc:docMk/>
            <pc:sldMk cId="4168815386" sldId="268"/>
            <ac:spMk id="2" creationId="{2381F528-9B5A-46B7-8423-0EB458C1AFCA}"/>
          </ac:spMkLst>
        </pc:spChg>
        <pc:spChg chg="del mod ord">
          <ac:chgData name="Sonia Wagner" userId="ac48baaa-3502-403d-bb82-8a6d856759e4" providerId="ADAL" clId="{12AB6FBF-8527-4B83-A745-A1C92DBAC6DA}" dt="2021-06-07T23:24:24.250" v="0" actId="700"/>
          <ac:spMkLst>
            <pc:docMk/>
            <pc:sldMk cId="4168815386" sldId="268"/>
            <ac:spMk id="3" creationId="{B00CDD6D-FD3F-48CC-9E49-60C5981C6BBF}"/>
          </ac:spMkLst>
        </pc:spChg>
        <pc:spChg chg="mod ord">
          <ac:chgData name="Sonia Wagner" userId="ac48baaa-3502-403d-bb82-8a6d856759e4" providerId="ADAL" clId="{12AB6FBF-8527-4B83-A745-A1C92DBAC6DA}" dt="2021-06-07T23:34:32.949" v="156" actId="20577"/>
          <ac:spMkLst>
            <pc:docMk/>
            <pc:sldMk cId="4168815386" sldId="268"/>
            <ac:spMk id="4" creationId="{D0708760-27FF-44F6-9F6D-8577DFB84041}"/>
          </ac:spMkLst>
        </pc:spChg>
        <pc:spChg chg="add del mod ord">
          <ac:chgData name="Sonia Wagner" userId="ac48baaa-3502-403d-bb82-8a6d856759e4" providerId="ADAL" clId="{12AB6FBF-8527-4B83-A745-A1C92DBAC6DA}" dt="2021-06-07T23:24:33.901" v="3" actId="478"/>
          <ac:spMkLst>
            <pc:docMk/>
            <pc:sldMk cId="4168815386" sldId="268"/>
            <ac:spMk id="5" creationId="{20983BC5-EFFE-42CD-9C10-EAB7C206FA5A}"/>
          </ac:spMkLst>
        </pc:spChg>
        <pc:spChg chg="add mod">
          <ac:chgData name="Sonia Wagner" userId="ac48baaa-3502-403d-bb82-8a6d856759e4" providerId="ADAL" clId="{12AB6FBF-8527-4B83-A745-A1C92DBAC6DA}" dt="2021-06-07T23:25:04.948" v="24" actId="20577"/>
          <ac:spMkLst>
            <pc:docMk/>
            <pc:sldMk cId="4168815386" sldId="268"/>
            <ac:spMk id="6" creationId="{4564C197-A553-4D2C-9C3D-53769F5D3EE4}"/>
          </ac:spMkLst>
        </pc:spChg>
        <pc:spChg chg="add del mod">
          <ac:chgData name="Sonia Wagner" userId="ac48baaa-3502-403d-bb82-8a6d856759e4" providerId="ADAL" clId="{12AB6FBF-8527-4B83-A745-A1C92DBAC6DA}" dt="2021-06-07T23:25:13.852" v="26"/>
          <ac:spMkLst>
            <pc:docMk/>
            <pc:sldMk cId="4168815386" sldId="268"/>
            <ac:spMk id="7" creationId="{8DCD38DF-D84D-4FF8-A154-CA7505357184}"/>
          </ac:spMkLst>
        </pc:spChg>
        <pc:spChg chg="add del mod">
          <ac:chgData name="Sonia Wagner" userId="ac48baaa-3502-403d-bb82-8a6d856759e4" providerId="ADAL" clId="{12AB6FBF-8527-4B83-A745-A1C92DBAC6DA}" dt="2021-06-07T23:25:26.452" v="28"/>
          <ac:spMkLst>
            <pc:docMk/>
            <pc:sldMk cId="4168815386" sldId="268"/>
            <ac:spMk id="8" creationId="{9E3543F2-8566-43F0-864E-F9AA222D1CBA}"/>
          </ac:spMkLst>
        </pc:spChg>
        <pc:spChg chg="add mod ord">
          <ac:chgData name="Sonia Wagner" userId="ac48baaa-3502-403d-bb82-8a6d856759e4" providerId="ADAL" clId="{12AB6FBF-8527-4B83-A745-A1C92DBAC6DA}" dt="2021-06-07T23:34:31.402" v="154" actId="27636"/>
          <ac:spMkLst>
            <pc:docMk/>
            <pc:sldMk cId="4168815386" sldId="268"/>
            <ac:spMk id="9" creationId="{3AC1F761-AC8A-4850-B201-93C7F0B218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3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6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1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05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3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8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4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12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1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4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7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1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57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5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sn.org/sites/default/files/resources/resilience_and_child_traumatic_stress.pdf" TargetMode="External"/><Relationship Id="rId2" Type="http://schemas.openxmlformats.org/officeDocument/2006/relationships/hyperlink" Target="https://raisingchildren.net.au/school-age/behaviour/understanding-behaviour/resilience-how-to-build-it-in-children-3-8-year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esources.beyondblue.org.au/prism/file?token=BL/1810_A" TargetMode="External"/><Relationship Id="rId4" Type="http://schemas.openxmlformats.org/officeDocument/2006/relationships/hyperlink" Target="https://www.childtrends.org/publications/how-to-implement-trauma-informed-care-to-build-resilience-to-childhood-traum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SauNUEw_O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Social and emotional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Presented by Liz Powell and Sonia Wagner</a:t>
            </a:r>
          </a:p>
          <a:p>
            <a:r>
              <a:rPr lang="en-AU" dirty="0">
                <a:solidFill>
                  <a:srgbClr val="FFFFFF"/>
                </a:solidFill>
              </a:rPr>
              <a:t>Click and Connect, 8 June 2021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100" dirty="0">
                <a:solidFill>
                  <a:srgbClr val="FFFFFF"/>
                </a:solidFill>
              </a:rPr>
              <a:t>From resilience to people magnet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951048" y="804333"/>
            <a:ext cx="6306003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Respect others opinions and feelings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Listen to others, hear and validate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Engage with others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Don’t brag or boast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Be confident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Think positively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Focus on a goal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Present self with smile, shoulders back, chest up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Good hygiene and clothes that complement self</a:t>
            </a:r>
          </a:p>
        </p:txBody>
      </p:sp>
    </p:spTree>
    <p:extLst>
      <p:ext uri="{BB962C8B-B14F-4D97-AF65-F5344CB8AC3E}">
        <p14:creationId xmlns:p14="http://schemas.microsoft.com/office/powerpoint/2010/main" val="9863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28-9B5A-46B7-8423-0EB458C1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C1F761-AC8A-4850-B201-93C7F0B21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1032" y="1786872"/>
            <a:ext cx="4754880" cy="4023360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Shine Academy for Girls</a:t>
            </a:r>
          </a:p>
          <a:p>
            <a:r>
              <a:rPr lang="en-AU" dirty="0"/>
              <a:t>Longford and Fraser Academy for Boys</a:t>
            </a:r>
          </a:p>
          <a:p>
            <a:r>
              <a:rPr lang="en-AU" dirty="0"/>
              <a:t>Green Super Camps</a:t>
            </a:r>
          </a:p>
          <a:p>
            <a:r>
              <a:rPr lang="en-AU" dirty="0" err="1"/>
              <a:t>EmotionWise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08760-27FF-44F6-9F6D-8577DFB84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1918010"/>
            <a:ext cx="4754880" cy="4023360"/>
          </a:xfrm>
        </p:spPr>
        <p:txBody>
          <a:bodyPr>
            <a:normAutofit fontScale="77500" lnSpcReduction="20000"/>
          </a:bodyPr>
          <a:lstStyle/>
          <a:p>
            <a:r>
              <a:rPr lang="en-AU" dirty="0">
                <a:hlinkClick r:id="rId2"/>
              </a:rPr>
              <a:t>https://raisingchildren.net.au/school-age/behaviour/understanding-behaviour/resilience-how-to-build-it-in-children-3-8-years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3"/>
              </a:rPr>
              <a:t>https://www.nctsn.org/sites/default/files/resources/resilience_and_child_traumatic_stress.pdf</a:t>
            </a:r>
            <a:endParaRPr lang="en-AU" dirty="0"/>
          </a:p>
          <a:p>
            <a:endParaRPr lang="en-AU" dirty="0">
              <a:hlinkClick r:id="rId4"/>
            </a:endParaRPr>
          </a:p>
          <a:p>
            <a:r>
              <a:rPr lang="en-AU" dirty="0">
                <a:hlinkClick r:id="rId4"/>
              </a:rPr>
              <a:t>https://www.childtrends.org/publications/how-to-implement-trauma-informed-care-to-build-resilience-to-childhood-trauma</a:t>
            </a:r>
            <a:endParaRPr lang="en-AU" dirty="0"/>
          </a:p>
          <a:p>
            <a:endParaRPr lang="en-AU" dirty="0"/>
          </a:p>
          <a:p>
            <a:r>
              <a:rPr lang="en-AU">
                <a:hlinkClick r:id="rId5"/>
              </a:rPr>
              <a:t>https://resources.beyondblue.org.au/prism/file?token=BL/1810_A</a:t>
            </a:r>
            <a:endParaRPr lang="en-AU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64C197-A553-4D2C-9C3D-53769F5D3EE4}"/>
              </a:ext>
            </a:extLst>
          </p:cNvPr>
          <p:cNvSpPr txBox="1">
            <a:spLocks/>
          </p:cNvSpPr>
          <p:nvPr/>
        </p:nvSpPr>
        <p:spPr>
          <a:xfrm>
            <a:off x="7142431" y="585216"/>
            <a:ext cx="349211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PROGRAMS</a:t>
            </a:r>
          </a:p>
        </p:txBody>
      </p:sp>
    </p:spTree>
    <p:extLst>
      <p:ext uri="{BB962C8B-B14F-4D97-AF65-F5344CB8AC3E}">
        <p14:creationId xmlns:p14="http://schemas.microsoft.com/office/powerpoint/2010/main" val="416881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Social and emotional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Resilience is a muscle that needs to be flexed!</a:t>
            </a:r>
          </a:p>
          <a:p>
            <a:r>
              <a:rPr lang="en-US" dirty="0"/>
              <a:t>Its not always what people see</a:t>
            </a:r>
          </a:p>
          <a:p>
            <a:r>
              <a:rPr lang="en-US" dirty="0"/>
              <a:t>It’s the work in the background and actions despite fears</a:t>
            </a:r>
          </a:p>
          <a:p>
            <a:r>
              <a:rPr lang="en-US" dirty="0"/>
              <a:t>Bouncing back from broken to face situations</a:t>
            </a:r>
          </a:p>
        </p:txBody>
      </p:sp>
    </p:spTree>
    <p:extLst>
      <p:ext uri="{BB962C8B-B14F-4D97-AF65-F5344CB8AC3E}">
        <p14:creationId xmlns:p14="http://schemas.microsoft.com/office/powerpoint/2010/main" val="353984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Schools of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3"/>
              </a:rPr>
              <a:t>https://www.youtube.com/watch?v=0SauNUEw_OU</a:t>
            </a:r>
            <a:endParaRPr lang="en-US" dirty="0"/>
          </a:p>
          <a:p>
            <a:r>
              <a:rPr lang="en-US" dirty="0"/>
              <a:t>Success 1:30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Key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Learning through experience</a:t>
            </a:r>
          </a:p>
          <a:p>
            <a:r>
              <a:rPr lang="en-US" dirty="0"/>
              <a:t>Talk about feelings</a:t>
            </a:r>
          </a:p>
          <a:p>
            <a:r>
              <a:rPr lang="en-US" dirty="0"/>
              <a:t>Avoid fixing, predicting, preventing, shielding and avoiding: ask questions</a:t>
            </a:r>
          </a:p>
          <a:p>
            <a:r>
              <a:rPr lang="en-US" dirty="0" err="1"/>
              <a:t>Recognise</a:t>
            </a:r>
            <a:r>
              <a:rPr lang="en-US" dirty="0"/>
              <a:t> efforts not outcomes</a:t>
            </a:r>
          </a:p>
          <a:p>
            <a:r>
              <a:rPr lang="en-US" dirty="0"/>
              <a:t>Encourage second goes and jump in the puddles</a:t>
            </a:r>
          </a:p>
          <a:p>
            <a:r>
              <a:rPr lang="en-US" dirty="0"/>
              <a:t>Be kind to self</a:t>
            </a:r>
          </a:p>
          <a:p>
            <a:r>
              <a:rPr lang="en-US" dirty="0"/>
              <a:t>Create positive mindset dialogue </a:t>
            </a:r>
            <a:r>
              <a:rPr lang="en-US" dirty="0" err="1"/>
              <a:t>eg</a:t>
            </a:r>
            <a:r>
              <a:rPr lang="en-US" dirty="0"/>
              <a:t> positive thing or who you helped each day</a:t>
            </a:r>
          </a:p>
        </p:txBody>
      </p:sp>
    </p:spTree>
    <p:extLst>
      <p:ext uri="{BB962C8B-B14F-4D97-AF65-F5344CB8AC3E}">
        <p14:creationId xmlns:p14="http://schemas.microsoft.com/office/powerpoint/2010/main" val="133864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Definitions</a:t>
            </a:r>
          </a:p>
        </p:txBody>
      </p:sp>
      <p:pic>
        <p:nvPicPr>
          <p:cNvPr id="1026" name="Picture 2" descr="How to Implement Trauma-informed Care to Build Resilience to Childhood  Trauma - Child Trends">
            <a:extLst>
              <a:ext uri="{FF2B5EF4-FFF2-40B4-BE49-F238E27FC236}">
                <a16:creationId xmlns:a16="http://schemas.microsoft.com/office/drawing/2014/main" id="{F7FE3B83-4B45-426A-98EB-977FA821B9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49" y="804863"/>
            <a:ext cx="4940078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3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464098" y="223024"/>
            <a:ext cx="6356195" cy="6378497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Resilience after trauma</a:t>
            </a:r>
          </a:p>
          <a:p>
            <a:r>
              <a:rPr lang="en-US" dirty="0"/>
              <a:t>Support from parents, friends, family, school and community</a:t>
            </a:r>
          </a:p>
          <a:p>
            <a:r>
              <a:rPr lang="en-US" dirty="0"/>
              <a:t>Feeling safe at home, school and in the community</a:t>
            </a:r>
          </a:p>
          <a:p>
            <a:r>
              <a:rPr lang="en-US" dirty="0"/>
              <a:t>Positive sense of self and self worth</a:t>
            </a:r>
          </a:p>
          <a:p>
            <a:r>
              <a:rPr lang="en-US" dirty="0"/>
              <a:t>Self-efficacy</a:t>
            </a:r>
          </a:p>
          <a:p>
            <a:r>
              <a:rPr lang="en-US" dirty="0"/>
              <a:t>Meaning</a:t>
            </a:r>
          </a:p>
          <a:p>
            <a:r>
              <a:rPr lang="en-US" dirty="0"/>
              <a:t>Adaptive and coping skills</a:t>
            </a:r>
          </a:p>
          <a:p>
            <a:r>
              <a:rPr lang="en-US" dirty="0"/>
              <a:t>Talent</a:t>
            </a:r>
          </a:p>
          <a:p>
            <a:r>
              <a:rPr lang="en-US" dirty="0"/>
              <a:t>Strong emotional connection</a:t>
            </a:r>
          </a:p>
          <a:p>
            <a:r>
              <a:rPr lang="en-US" dirty="0"/>
              <a:t>Strengths family tree</a:t>
            </a:r>
          </a:p>
        </p:txBody>
      </p:sp>
      <p:pic>
        <p:nvPicPr>
          <p:cNvPr id="3076" name="Picture 4" descr="Figure 2 from Finding a voice through &amp;#39;The Tree of Life&amp;#39;: A strength-based  approach to mental health for refugee children and families in schools |  Semantic Scholar">
            <a:extLst>
              <a:ext uri="{FF2B5EF4-FFF2-40B4-BE49-F238E27FC236}">
                <a16:creationId xmlns:a16="http://schemas.microsoft.com/office/drawing/2014/main" id="{5C3A34EB-3D59-44A6-9733-B09BC2C8F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5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9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PARENTING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Promote healthy risk taking: bushwalk, </a:t>
            </a:r>
            <a:r>
              <a:rPr lang="en-US" dirty="0" err="1"/>
              <a:t>rockwalk</a:t>
            </a:r>
            <a:r>
              <a:rPr lang="en-US" dirty="0"/>
              <a:t>, start conversation, new activities</a:t>
            </a:r>
          </a:p>
          <a:p>
            <a:r>
              <a:rPr lang="en-US" dirty="0"/>
              <a:t>Brainstorm don’t problem solve</a:t>
            </a:r>
          </a:p>
          <a:p>
            <a:r>
              <a:rPr lang="en-US" dirty="0"/>
              <a:t>Label emotions</a:t>
            </a:r>
          </a:p>
          <a:p>
            <a:r>
              <a:rPr lang="en-US" dirty="0"/>
              <a:t>Demonstrate coping skills</a:t>
            </a:r>
          </a:p>
          <a:p>
            <a:r>
              <a:rPr lang="en-US" dirty="0"/>
              <a:t>Embrace mistakes</a:t>
            </a:r>
          </a:p>
          <a:p>
            <a:r>
              <a:rPr lang="en-US" dirty="0"/>
              <a:t>Go outside exercise and nature</a:t>
            </a:r>
          </a:p>
          <a:p>
            <a:r>
              <a:rPr lang="en-US" dirty="0"/>
              <a:t>Therapeutic, positive, trauma informed parenting</a:t>
            </a:r>
          </a:p>
          <a:p>
            <a:r>
              <a:rPr lang="en-US" dirty="0"/>
              <a:t>Self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3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Practice your skills</a:t>
            </a:r>
          </a:p>
        </p:txBody>
      </p:sp>
      <p:pic>
        <p:nvPicPr>
          <p:cNvPr id="2050" name="Picture 2" descr="How do we support educator wellbeing? /Emily Santiago | Medium">
            <a:extLst>
              <a:ext uri="{FF2B5EF4-FFF2-40B4-BE49-F238E27FC236}">
                <a16:creationId xmlns:a16="http://schemas.microsoft.com/office/drawing/2014/main" id="{50C7BC17-CC2A-4DD8-B1E7-F24BFE4F6A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924552"/>
            <a:ext cx="6305550" cy="500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8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Pandemic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 lnSpcReduction="10000"/>
          </a:bodyPr>
          <a:lstStyle/>
          <a:p>
            <a:r>
              <a:rPr lang="en-AU" dirty="0"/>
              <a:t>Fears about the pandemic</a:t>
            </a:r>
          </a:p>
          <a:p>
            <a:r>
              <a:rPr lang="en-AU" dirty="0"/>
              <a:t>Remain calm</a:t>
            </a:r>
          </a:p>
          <a:p>
            <a:r>
              <a:rPr lang="en-AU" dirty="0"/>
              <a:t>Honest descriptions but avoid media</a:t>
            </a:r>
          </a:p>
          <a:p>
            <a:r>
              <a:rPr lang="en-AU" dirty="0"/>
              <a:t>Tune in to figure out and work through fears</a:t>
            </a:r>
          </a:p>
          <a:p>
            <a:r>
              <a:rPr lang="en-AU" dirty="0"/>
              <a:t>Connections: increase 1:1 time, Uber Wednesdays</a:t>
            </a:r>
          </a:p>
          <a:p>
            <a:r>
              <a:rPr lang="en-AU" dirty="0"/>
              <a:t>Share feelings</a:t>
            </a:r>
          </a:p>
          <a:p>
            <a:r>
              <a:rPr lang="en-AU" dirty="0"/>
              <a:t>Share good news</a:t>
            </a:r>
          </a:p>
          <a:p>
            <a:r>
              <a:rPr lang="en-AU" dirty="0"/>
              <a:t>Routines</a:t>
            </a:r>
          </a:p>
          <a:p>
            <a:r>
              <a:rPr lang="en-AU" dirty="0"/>
              <a:t>Avoid anxious talk: strong </a:t>
            </a:r>
            <a:r>
              <a:rPr lang="en-AU" dirty="0" err="1"/>
              <a:t>tramsmission</a:t>
            </a:r>
            <a:r>
              <a:rPr lang="en-AU" dirty="0"/>
              <a:t> of anxiety from parent to child independent of genetics</a:t>
            </a:r>
          </a:p>
          <a:p>
            <a:r>
              <a:rPr lang="en-AU" dirty="0"/>
              <a:t>https://www.psycom.net/internalized-anxiety-children/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748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2F68879852C4C8250E9B19F29FA78" ma:contentTypeVersion="12" ma:contentTypeDescription="Create a new document." ma:contentTypeScope="" ma:versionID="30e483f60bf2a27405d684f7dd9951bf">
  <xsd:schema xmlns:xsd="http://www.w3.org/2001/XMLSchema" xmlns:xs="http://www.w3.org/2001/XMLSchema" xmlns:p="http://schemas.microsoft.com/office/2006/metadata/properties" xmlns:ns2="c242f213-7925-4593-b56b-d01121fec0a0" xmlns:ns3="d53506c9-80c3-4866-9180-114b1409becd" targetNamespace="http://schemas.microsoft.com/office/2006/metadata/properties" ma:root="true" ma:fieldsID="1c1490e5b421ee2d1cf4b5014e91c9e4" ns2:_="" ns3:_="">
    <xsd:import namespace="c242f213-7925-4593-b56b-d01121fec0a0"/>
    <xsd:import namespace="d53506c9-80c3-4866-9180-114b1409b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2f213-7925-4593-b56b-d01121fec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506c9-80c3-4866-9180-114b1409b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3867B9-937A-4541-8C76-7AD44093BB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42f213-7925-4593-b56b-d01121fec0a0"/>
    <ds:schemaRef ds:uri="d53506c9-80c3-4866-9180-114b1409b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28E8F5-E49F-4BB4-B5F4-B68EF9E2304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4AEB31-817D-43D7-A125-D1D75BE42B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Web5802</Template>
  <TotalTime>114</TotalTime>
  <Words>418</Words>
  <Application>Microsoft Office PowerPoint</Application>
  <PresentationFormat>Widescreen</PresentationFormat>
  <Paragraphs>79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Tw Cen MT</vt:lpstr>
      <vt:lpstr>Tw Cen MT Condensed</vt:lpstr>
      <vt:lpstr>Wingdings 3</vt:lpstr>
      <vt:lpstr>Integral</vt:lpstr>
      <vt:lpstr>Social and emotional resilience</vt:lpstr>
      <vt:lpstr>Social and emotional resilience</vt:lpstr>
      <vt:lpstr>Schools of thought</vt:lpstr>
      <vt:lpstr>Key DRIVERs</vt:lpstr>
      <vt:lpstr>Definitions</vt:lpstr>
      <vt:lpstr>PowerPoint Presentation</vt:lpstr>
      <vt:lpstr>PARENTING practices</vt:lpstr>
      <vt:lpstr>Practice your skills</vt:lpstr>
      <vt:lpstr>Pandemic times</vt:lpstr>
      <vt:lpstr>From resilience to people magnet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and emotional theory</dc:title>
  <dc:creator>Sonia Wagner</dc:creator>
  <cp:lastModifiedBy>Sonia Wagner</cp:lastModifiedBy>
  <cp:revision>9</cp:revision>
  <dcterms:created xsi:type="dcterms:W3CDTF">2021-06-07T21:33:03Z</dcterms:created>
  <dcterms:modified xsi:type="dcterms:W3CDTF">2021-06-07T23:34:41Z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0x0101000F52F68879852C4C8250E9B19F29FA78</vt:lpwstr>
  </property>
</Properties>
</file>