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66" r:id="rId4"/>
  </p:sldMasterIdLst>
  <p:notesMasterIdLst>
    <p:notesMasterId r:id="rId12"/>
  </p:notesMasterIdLst>
  <p:handoutMasterIdLst>
    <p:handoutMasterId r:id="rId13"/>
  </p:handoutMasterIdLst>
  <p:sldIdLst>
    <p:sldId id="256" r:id="rId5"/>
    <p:sldId id="279" r:id="rId6"/>
    <p:sldId id="277" r:id="rId7"/>
    <p:sldId id="281" r:id="rId8"/>
    <p:sldId id="280" r:id="rId9"/>
    <p:sldId id="278" r:id="rId10"/>
    <p:sldId id="27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4C65"/>
    <a:srgbClr val="A50307"/>
    <a:srgbClr val="133A61"/>
    <a:srgbClr val="8F0305"/>
    <a:srgbClr val="FFFFFF"/>
    <a:srgbClr val="D3657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A2A36F-03D4-4DAD-AEC2-FA2B3C282FEE}" v="39" dt="2021-08-16T04:52:02.618"/>
  </p1510:revLst>
</p1510:revInfo>
</file>

<file path=ppt/tableStyles.xml><?xml version="1.0" encoding="utf-8"?>
<a:tblStyleLst xmlns:a="http://schemas.openxmlformats.org/drawingml/2006/main" def="{D7AC3CCA-C797-4891-BE02-D94E43425B78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74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1560" y="-146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0B809CF-4F7B-4BE4-8A32-8679CB2689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7E19D8-3399-40AA-9454-8894AA6071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B1F5FB-7567-45AD-8495-03E1713608C4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D47F8-AA1F-4332-BC73-5F00A0A5A7E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A251D3-D305-4590-9FE3-31F71740A1D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A2D7B9-98DD-4850-82E9-E964919A4A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56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D43E1C-BE52-45D3-B3DA-AB00685B4BD3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F3E6AC-EE2A-4D92-BFD4-7D35F37B4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790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3E6AC-EE2A-4D92-BFD4-7D35F37B4FE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470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3E6AC-EE2A-4D92-BFD4-7D35F37B4FE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405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3E6AC-EE2A-4D92-BFD4-7D35F37B4FE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102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3E6AC-EE2A-4D92-BFD4-7D35F37B4FE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235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3E6AC-EE2A-4D92-BFD4-7D35F37B4FE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089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3E6AC-EE2A-4D92-BFD4-7D35F37B4FE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509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1- Insert Picture &gt;&gt; Format &gt;&gt; Send to Back</a:t>
            </a:r>
          </a:p>
          <a:p>
            <a:r>
              <a:rPr lang="en-US"/>
              <a:t>2- Add Quote &gt;&gt; Add Author/Writer &gt;&gt; Adjust text to suit image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F3E6AC-EE2A-4D92-BFD4-7D35F37B4F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240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9DFC1990-AB65-4FBE-A312-E5143B2D7FBA}" type="datetimeFigureOut">
              <a:rPr lang="en-US" noProof="0" smtClean="0"/>
              <a:t>9/8/2021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9D164B4E-BB64-4235-AA14-F42088F189E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84361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990-AB65-4FBE-A312-E5143B2D7FBA}" type="datetimeFigureOut">
              <a:rPr lang="en-US" noProof="0" smtClean="0"/>
              <a:t>9/8/2021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64B4E-BB64-4235-AA14-F42088F189E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71838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DFC1990-AB65-4FBE-A312-E5143B2D7FBA}" type="datetimeFigureOut">
              <a:rPr lang="en-US" noProof="0" smtClean="0"/>
              <a:t>9/8/2021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9D164B4E-BB64-4235-AA14-F42088F189E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77832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YOUR CUSTOM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1329DF-B16C-4958-8120-1F3D8DD91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990-AB65-4FBE-A312-E5143B2D7FBA}" type="datetimeFigureOut">
              <a:rPr lang="en-US" noProof="0" smtClean="0"/>
              <a:t>9/8/2021</a:t>
            </a:fld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A38D7F-2A7C-4C62-B3BC-1DB1A4602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8DAFEE-0ED4-43C2-8025-5961460D8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64B4E-BB64-4235-AA14-F42088F189E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AE23B48-0D16-412C-BC69-B41C4F2AC70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38200" y="5784726"/>
            <a:ext cx="10515600" cy="365125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Add Author/Writer Here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06D0385B-605F-4AEB-B2CD-DA707D355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3587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2328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9BBF8640-DE64-4B60-867F-0CBE26BD00A0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white">
          <a:xfrm>
            <a:off x="2365864" y="6114929"/>
            <a:ext cx="9486900" cy="435466"/>
          </a:xfrm>
        </p:spPr>
        <p:txBody>
          <a:bodyPr>
            <a:normAutofit/>
          </a:bodyPr>
          <a:lstStyle>
            <a:lvl1pPr algn="r">
              <a:defRPr i="0"/>
            </a:lvl1pPr>
          </a:lstStyle>
          <a:p>
            <a:pPr marL="0" lvl="0" indent="0" algn="r">
              <a:buNone/>
            </a:pPr>
            <a:r>
              <a:rPr lang="en-US" sz="2000" i="1" noProof="0">
                <a:solidFill>
                  <a:schemeClr val="bg1"/>
                </a:solidFill>
                <a:cs typeface="Segoe UI" panose="020B0502040204020203" pitchFamily="34" charset="0"/>
              </a:rPr>
              <a:t>Edit Master text styles</a:t>
            </a:r>
          </a:p>
          <a:p>
            <a:pPr marL="0" lvl="1" indent="0" algn="r">
              <a:buNone/>
            </a:pPr>
            <a:r>
              <a:rPr lang="en-US" sz="2000" i="1" noProof="0">
                <a:solidFill>
                  <a:schemeClr val="bg1"/>
                </a:solidFill>
                <a:cs typeface="Segoe UI" panose="020B0502040204020203" pitchFamily="34" charset="0"/>
              </a:rPr>
              <a:t>Second level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D0D19A04-6F0F-4BFC-8AD6-19F13EE10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511" y="149470"/>
            <a:ext cx="5838825" cy="6456912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12580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07C96-5153-4190-BA97-E8AF588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990-AB65-4FBE-A312-E5143B2D7FBA}" type="datetimeFigureOut">
              <a:rPr lang="en-US" noProof="0" smtClean="0"/>
              <a:t>9/8/2021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22120-61A5-4970-B9BF-8B6082530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66616-AA6A-422C-9360-1D12495E2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64B4E-BB64-4235-AA14-F42088F189E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588C331-B180-41FC-8DD2-82D2B1615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75955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990-AB65-4FBE-A312-E5143B2D7FBA}" type="datetimeFigureOut">
              <a:rPr lang="en-US" noProof="0" smtClean="0"/>
              <a:t>9/8/2021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64B4E-BB64-4235-AA14-F42088F189E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89004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DFC1990-AB65-4FBE-A312-E5143B2D7FBA}" type="datetimeFigureOut">
              <a:rPr lang="en-US" noProof="0" smtClean="0"/>
              <a:t>9/8/2021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9D164B4E-BB64-4235-AA14-F42088F189E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1895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DFC1990-AB65-4FBE-A312-E5143B2D7FBA}" type="datetimeFigureOut">
              <a:rPr lang="en-US" noProof="0" smtClean="0"/>
              <a:t>9/8/2021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9D164B4E-BB64-4235-AA14-F42088F189E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78513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DFC1990-AB65-4FBE-A312-E5143B2D7FBA}" type="datetimeFigureOut">
              <a:rPr lang="en-US" noProof="0" smtClean="0"/>
              <a:t>9/8/2021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9D164B4E-BB64-4235-AA14-F42088F189E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54700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990-AB65-4FBE-A312-E5143B2D7FBA}" type="datetimeFigureOut">
              <a:rPr lang="en-US" noProof="0" smtClean="0"/>
              <a:t>9/8/2021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64B4E-BB64-4235-AA14-F42088F189E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005086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DFC1990-AB65-4FBE-A312-E5143B2D7FBA}" type="datetimeFigureOut">
              <a:rPr lang="en-US" noProof="0" smtClean="0"/>
              <a:t>9/8/2021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9D164B4E-BB64-4235-AA14-F42088F189E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27402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990-AB65-4FBE-A312-E5143B2D7FBA}" type="datetimeFigureOut">
              <a:rPr lang="en-US" noProof="0" smtClean="0"/>
              <a:t>9/8/2021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64B4E-BB64-4235-AA14-F42088F189E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32711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DFC1990-AB65-4FBE-A312-E5143B2D7FBA}" type="datetimeFigureOut">
              <a:rPr lang="en-US" noProof="0" smtClean="0"/>
              <a:t>9/8/2021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9D164B4E-BB64-4235-AA14-F42088F189E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91624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C1990-AB65-4FBE-A312-E5143B2D7FBA}" type="datetimeFigureOut">
              <a:rPr lang="en-US" noProof="0" smtClean="0"/>
              <a:t>9/8/2021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64B4E-BB64-4235-AA14-F42088F189E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67778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86" r:id="rId12"/>
    <p:sldLayoutId id="2147483655" r:id="rId13"/>
    <p:sldLayoutId id="2147483665" r:id="rId14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dtherapy.com.au/flex/types-of-therapists/906/1" TargetMode="External"/><Relationship Id="rId7" Type="http://schemas.openxmlformats.org/officeDocument/2006/relationships/hyperlink" Target="file:///C:\Users\SoniaWagner\AppData\Local\Microsoft\Windows\INetCache\Content.Outlook\TNC806C4\CarerKafe%20Handout%20-%20Resources%20From%20Diagnosis%20to%20Support%20v2%202020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childwelfare.gov/pubPDFs/braindevtrauma.pdf" TargetMode="External"/><Relationship Id="rId5" Type="http://schemas.openxmlformats.org/officeDocument/2006/relationships/hyperlink" Target="https://raisingchildren.net.au/guides/a-z-health-reference/psychologist" TargetMode="External"/><Relationship Id="rId4" Type="http://schemas.openxmlformats.org/officeDocument/2006/relationships/hyperlink" Target="https://www.berrystreet.org.au/what-we-do/trauma-services/therapeutic-services-for-children-young-people-and-famili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6000">
              <a:schemeClr val="tx1">
                <a:lumMod val="65000"/>
                <a:lumOff val="35000"/>
              </a:schemeClr>
            </a:gs>
            <a:gs pos="100000">
              <a:schemeClr val="tx1">
                <a:lumMod val="85000"/>
                <a:lumOff val="15000"/>
              </a:schemeClr>
            </a:gs>
          </a:gsLst>
          <a:path path="circle">
            <a:fillToRect l="50000" t="130000" r="50000" b="-3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2C792-936D-4B4D-BAA1-39B6090462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pPr algn="r"/>
            <a:r>
              <a:rPr lang="en-US" sz="4400" dirty="0">
                <a:solidFill>
                  <a:schemeClr val="bg1"/>
                </a:solidFill>
                <a:cs typeface="Segoe UI" panose="020B0502040204020203" pitchFamily="34" charset="0"/>
              </a:rPr>
              <a:t>GOOD THERAPY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C1EC0-BDC8-41DC-A622-271C07FB05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62883" y="3629802"/>
            <a:ext cx="3258675" cy="1737360"/>
          </a:xfrm>
        </p:spPr>
        <p:txBody>
          <a:bodyPr anchor="ctr">
            <a:normAutofit/>
          </a:bodyPr>
          <a:lstStyle/>
          <a:p>
            <a:pPr algn="l"/>
            <a:r>
              <a:rPr lang="en-US" sz="2200" dirty="0">
                <a:solidFill>
                  <a:schemeClr val="bg1"/>
                </a:solidFill>
                <a:cs typeface="Segoe UI" panose="020B0502040204020203" pitchFamily="34" charset="0"/>
              </a:rPr>
              <a:t>Presented by Liz Powell and Sonia Wagner</a:t>
            </a:r>
          </a:p>
          <a:p>
            <a:pPr algn="l"/>
            <a:r>
              <a:rPr lang="en-US" sz="2200" dirty="0">
                <a:solidFill>
                  <a:schemeClr val="bg1"/>
                </a:solidFill>
                <a:cs typeface="Segoe UI" panose="020B0502040204020203" pitchFamily="34" charset="0"/>
              </a:rPr>
              <a:t>25 August 2021</a:t>
            </a:r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431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2704ED4-17AD-4155-82BF-349125232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4030ADA-F758-4871-82A9-A900D3A1CF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C03A5D77-B569-4446-A13F-5F2B66B895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1910AFDB-600F-419E-B8A2-C910C91CC1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8BA9642D-E707-4E5C-AD56-5B4201F77F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6BE43368-BE27-4B0F-996B-F8020ECC8F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1C2AFC90-DCD5-4CC4-B572-09469E8927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EEC73C1F-7C9B-41BF-A454-152B90AFF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B9387A9D-115C-4CC5-9107-97827EFF8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69CF2257-1227-45F2-8310-EF03857E0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14D598B-12C8-4050-872B-AB3C4790A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43441426-0436-4C62-93CB-7B23121194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8174AF5F-E0DA-457B-9C6D-B6793C36AF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40D36E6D-6BFF-4FB5-9EEB-3A36B79562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5159A95D-574D-4341-8A5B-5EB05EF2C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CC2519B6-9E4D-48AA-8E1D-413BEEEEE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1EFD00E-D9BB-4F8F-9652-1514A200A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78EDA1A4-47D4-4C8C-94C1-20520CA08E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EF948F9B-2B64-4D46-B645-564490CD55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95BA89D9-B358-4064-A9B6-44592BB971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B1D008F9-9A52-429E-9615-0BB796945B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E4BAAF5C-577F-43DB-8ACD-EDAB5A54E6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alpha val="38000"/>
                </a:schemeClr>
              </a:gs>
              <a:gs pos="0">
                <a:schemeClr val="bg1">
                  <a:lumMod val="95000"/>
                  <a:alpha val="12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02C792-936D-4B4D-BAA1-39B6090462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7721" y="760830"/>
            <a:ext cx="6884243" cy="5336340"/>
          </a:xfrm>
        </p:spPr>
        <p:txBody>
          <a:bodyPr anchor="ctr">
            <a:normAutofit/>
          </a:bodyPr>
          <a:lstStyle/>
          <a:p>
            <a:pPr algn="r"/>
            <a:r>
              <a:rPr lang="en-US" sz="8800" dirty="0">
                <a:solidFill>
                  <a:schemeClr val="tx1"/>
                </a:solidFill>
                <a:cs typeface="Segoe UI" panose="020B0502040204020203" pitchFamily="34" charset="0"/>
              </a:rPr>
              <a:t>GOOD THERAPY</a:t>
            </a:r>
            <a:endParaRPr lang="en-US" sz="8800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C1EC0-BDC8-41DC-A622-271C07FB05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18688" y="760830"/>
            <a:ext cx="3065591" cy="5336340"/>
          </a:xfrm>
        </p:spPr>
        <p:txBody>
          <a:bodyPr anchor="ctr">
            <a:norm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cs typeface="Segoe UI" panose="020B0502040204020203" pitchFamily="34" charset="0"/>
              </a:rPr>
              <a:t>WHEN?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cs typeface="Segoe UI" panose="020B0502040204020203" pitchFamily="34" charset="0"/>
              </a:rPr>
              <a:t>Life Changes – divorce, death, catastrophes, stress, physical health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cs typeface="Segoe UI" panose="020B0502040204020203" pitchFamily="34" charset="0"/>
              </a:rPr>
              <a:t>Goals – relationships, social skills, </a:t>
            </a:r>
            <a:r>
              <a:rPr lang="en-US" sz="1400" dirty="0" err="1">
                <a:solidFill>
                  <a:schemeClr val="tx1"/>
                </a:solidFill>
                <a:cs typeface="Segoe UI" panose="020B0502040204020203" pitchFamily="34" charset="0"/>
              </a:rPr>
              <a:t>behaviour</a:t>
            </a:r>
            <a:r>
              <a:rPr lang="en-US" sz="1400" dirty="0">
                <a:solidFill>
                  <a:schemeClr val="tx1"/>
                </a:solidFill>
                <a:cs typeface="Segoe UI" panose="020B0502040204020203" pitchFamily="34" charset="0"/>
              </a:rPr>
              <a:t> (ADHD/ASD), education and development, rehabilitation and physical health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cs typeface="Segoe UI" panose="020B0502040204020203" pitchFamily="34" charset="0"/>
              </a:rPr>
              <a:t>Mental Health – depression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cs typeface="Segoe UI" panose="020B0502040204020203" pitchFamily="34" charset="0"/>
              </a:rPr>
              <a:t>WHO?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cs typeface="Segoe UI" panose="020B0502040204020203" pitchFamily="34" charset="0"/>
              </a:rPr>
              <a:t>Talk with GP or </a:t>
            </a:r>
            <a:r>
              <a:rPr lang="en-US" sz="1400" dirty="0" err="1">
                <a:solidFill>
                  <a:schemeClr val="tx1"/>
                </a:solidFill>
                <a:cs typeface="Segoe UI" panose="020B0502040204020203" pitchFamily="34" charset="0"/>
              </a:rPr>
              <a:t>Paediatrician</a:t>
            </a:r>
            <a:endParaRPr lang="en-US" sz="1400" dirty="0">
              <a:solidFill>
                <a:schemeClr val="tx1"/>
              </a:solidFill>
              <a:cs typeface="Segoe UI" panose="020B0502040204020203" pitchFamily="34" charset="0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  <a:cs typeface="Segoe UI" panose="020B0502040204020203" pitchFamily="34" charset="0"/>
              </a:rPr>
              <a:t>Trained and Licensed – social worker, psychologist, psychotherapist, psychiatrist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cs typeface="Segoe UI" panose="020B0502040204020203" pitchFamily="34" charset="0"/>
              </a:rPr>
              <a:t>Trauma Informed</a:t>
            </a:r>
          </a:p>
          <a:p>
            <a:pPr algn="l"/>
            <a:r>
              <a:rPr lang="en-US" sz="1400" dirty="0" err="1">
                <a:solidFill>
                  <a:schemeClr val="tx1"/>
                </a:solidFill>
                <a:cs typeface="Segoe UI" panose="020B0502040204020203" pitchFamily="34" charset="0"/>
              </a:rPr>
              <a:t>Specialised</a:t>
            </a:r>
            <a:r>
              <a:rPr lang="en-US" sz="1400" dirty="0">
                <a:solidFill>
                  <a:schemeClr val="tx1"/>
                </a:solidFill>
                <a:cs typeface="Segoe UI" panose="020B0502040204020203" pitchFamily="34" charset="0"/>
              </a:rPr>
              <a:t> Training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78B6E08A-861F-4A1A-BCF0-69429C5A2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025316" y="3342776"/>
            <a:ext cx="200040" cy="17244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283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7">
            <a:extLst>
              <a:ext uri="{FF2B5EF4-FFF2-40B4-BE49-F238E27FC236}">
                <a16:creationId xmlns:a16="http://schemas.microsoft.com/office/drawing/2014/main" id="{6132F700-8CFB-4C6C-B542-E0126AFD2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2">
            <a:extLst>
              <a:ext uri="{FF2B5EF4-FFF2-40B4-BE49-F238E27FC236}">
                <a16:creationId xmlns:a16="http://schemas.microsoft.com/office/drawing/2014/main" id="{590E0492-A063-4322-A6F6-50EBE38B5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811F053-65BC-463F-A052-15EDF07DD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C1EC0-BDC8-41DC-A622-271C07FB05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4282" y="2612414"/>
            <a:ext cx="2640643" cy="1569893"/>
          </a:xfrm>
        </p:spPr>
        <p:txBody>
          <a:bodyPr anchor="ctr">
            <a:normAutofit/>
          </a:bodyPr>
          <a:lstStyle/>
          <a:p>
            <a:pPr algn="l"/>
            <a:r>
              <a:rPr lang="en-US" sz="2400" dirty="0">
                <a:cs typeface="Segoe UI" panose="020B0502040204020203" pitchFamily="34" charset="0"/>
              </a:rPr>
              <a:t>TYPES OF PROFESSIONALS</a:t>
            </a:r>
            <a:endParaRPr lang="en-US" sz="2400" dirty="0"/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B5EC1262-C9E9-459D-800B-BDB517EABAE1}"/>
              </a:ext>
            </a:extLst>
          </p:cNvPr>
          <p:cNvSpPr txBox="1">
            <a:spLocks/>
          </p:cNvSpPr>
          <p:nvPr/>
        </p:nvSpPr>
        <p:spPr>
          <a:xfrm>
            <a:off x="3764823" y="2225014"/>
            <a:ext cx="5368090" cy="1456296"/>
          </a:xfrm>
          <a:prstGeom prst="rect">
            <a:avLst/>
          </a:prstGeom>
        </p:spPr>
        <p:txBody>
          <a:bodyPr vert="horz" lIns="228600" tIns="228600" rIns="228600" bIns="0" rtlCol="0" anchor="ctr">
            <a:no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36000" algn="l">
              <a:spcBef>
                <a:spcPts val="200"/>
              </a:spcBef>
              <a:spcAft>
                <a:spcPts val="200"/>
              </a:spcAft>
            </a:pPr>
            <a:r>
              <a:rPr lang="en-US" sz="1600" dirty="0">
                <a:solidFill>
                  <a:schemeClr val="accent3">
                    <a:lumMod val="60000"/>
                    <a:lumOff val="40000"/>
                  </a:schemeClr>
                </a:solidFill>
                <a:cs typeface="Segoe UI" panose="020B0502040204020203" pitchFamily="34" charset="0"/>
              </a:rPr>
              <a:t>COUNSELLOR</a:t>
            </a:r>
          </a:p>
          <a:p>
            <a:pPr marL="36000" indent="-2857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bg1"/>
                </a:solidFill>
                <a:cs typeface="Segoe UI" panose="020B0502040204020203" pitchFamily="34" charset="0"/>
              </a:rPr>
              <a:t>May not be degree qualified</a:t>
            </a:r>
          </a:p>
          <a:p>
            <a:pPr marL="36000" indent="-2857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bg1"/>
                </a:solidFill>
                <a:cs typeface="Segoe UI" panose="020B0502040204020203" pitchFamily="34" charset="0"/>
              </a:rPr>
              <a:t>Australian Counselling Association – diploma or higher </a:t>
            </a:r>
          </a:p>
          <a:p>
            <a:pPr marL="36000" indent="-2857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bg1"/>
                </a:solidFill>
                <a:cs typeface="Segoe UI" panose="020B0502040204020203" pitchFamily="34" charset="0"/>
              </a:rPr>
              <a:t>Can be short term focused  and involves guidance and support</a:t>
            </a:r>
          </a:p>
          <a:p>
            <a:pPr marL="36000" indent="-2857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bg1"/>
                </a:solidFill>
                <a:cs typeface="Segoe UI" panose="020B0502040204020203" pitchFamily="34" charset="0"/>
              </a:rPr>
              <a:t>Addiction, marriage, eating, phobias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8475D096-315E-47EC-93E4-323E30252C69}"/>
              </a:ext>
            </a:extLst>
          </p:cNvPr>
          <p:cNvSpPr txBox="1">
            <a:spLocks/>
          </p:cNvSpPr>
          <p:nvPr/>
        </p:nvSpPr>
        <p:spPr>
          <a:xfrm>
            <a:off x="4513277" y="585306"/>
            <a:ext cx="4216067" cy="1961016"/>
          </a:xfrm>
          <a:prstGeom prst="rect">
            <a:avLst/>
          </a:prstGeom>
        </p:spPr>
        <p:txBody>
          <a:bodyPr vert="horz" lIns="228600" tIns="228600" rIns="228600" bIns="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36000" algn="l">
              <a:spcBef>
                <a:spcPts val="200"/>
              </a:spcBef>
              <a:spcAft>
                <a:spcPts val="200"/>
              </a:spcAft>
            </a:pPr>
            <a:r>
              <a:rPr lang="en-US" sz="1800" dirty="0">
                <a:solidFill>
                  <a:schemeClr val="accent3">
                    <a:lumMod val="60000"/>
                    <a:lumOff val="40000"/>
                  </a:schemeClr>
                </a:solidFill>
                <a:cs typeface="Segoe UI" panose="020B0502040204020203" pitchFamily="34" charset="0"/>
              </a:rPr>
              <a:t>            SOCIAL</a:t>
            </a:r>
            <a:r>
              <a:rPr lang="en-US" sz="1800" dirty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en-US" sz="1800" dirty="0">
                <a:solidFill>
                  <a:schemeClr val="accent3">
                    <a:lumMod val="60000"/>
                    <a:lumOff val="40000"/>
                  </a:schemeClr>
                </a:solidFill>
                <a:cs typeface="Segoe UI" panose="020B0502040204020203" pitchFamily="34" charset="0"/>
              </a:rPr>
              <a:t>WORKER</a:t>
            </a:r>
          </a:p>
          <a:p>
            <a:pPr marL="36000" indent="-2857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1800" dirty="0" err="1">
                <a:solidFill>
                  <a:schemeClr val="bg1"/>
                </a:solidFill>
                <a:cs typeface="Segoe UI" panose="020B0502040204020203" pitchFamily="34" charset="0"/>
              </a:rPr>
              <a:t>Licenced</a:t>
            </a:r>
            <a:r>
              <a:rPr lang="en-US" sz="1800" dirty="0">
                <a:solidFill>
                  <a:schemeClr val="bg1"/>
                </a:solidFill>
                <a:cs typeface="Segoe UI" panose="020B0502040204020203" pitchFamily="34" charset="0"/>
              </a:rPr>
              <a:t> clinical</a:t>
            </a:r>
          </a:p>
          <a:p>
            <a:pPr marL="36000" indent="-2857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1"/>
                </a:solidFill>
                <a:cs typeface="Segoe UI" panose="020B0502040204020203" pitchFamily="34" charset="0"/>
              </a:rPr>
              <a:t>Degree + 2 years experience</a:t>
            </a:r>
          </a:p>
          <a:p>
            <a:pPr marL="36000" indent="-2857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1"/>
                </a:solidFill>
                <a:cs typeface="Segoe UI" panose="020B0502040204020203" pitchFamily="34" charset="0"/>
              </a:rPr>
              <a:t>Individual, family or couples therapy</a:t>
            </a:r>
          </a:p>
          <a:p>
            <a:pPr marL="36000" indent="-2857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1"/>
                </a:solidFill>
                <a:cs typeface="Segoe UI" panose="020B0502040204020203" pitchFamily="34" charset="0"/>
              </a:rPr>
              <a:t>Community health , education, aged care, alcohol  and drugs, refugee facilities, aged care</a:t>
            </a:r>
          </a:p>
          <a:p>
            <a:pPr marL="36000" indent="-2857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1"/>
                </a:solidFill>
                <a:cs typeface="Segoe UI" panose="020B0502040204020203" pitchFamily="34" charset="0"/>
              </a:rPr>
              <a:t>Service referral and advocacy</a:t>
            </a:r>
          </a:p>
          <a:p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128AB171-D1C0-4214-A190-DF0F925B03CA}"/>
              </a:ext>
            </a:extLst>
          </p:cNvPr>
          <p:cNvSpPr txBox="1">
            <a:spLocks/>
          </p:cNvSpPr>
          <p:nvPr/>
        </p:nvSpPr>
        <p:spPr>
          <a:xfrm>
            <a:off x="7891122" y="125835"/>
            <a:ext cx="4117286" cy="1846870"/>
          </a:xfrm>
          <a:prstGeom prst="rect">
            <a:avLst/>
          </a:prstGeom>
        </p:spPr>
        <p:txBody>
          <a:bodyPr vert="horz" lIns="228600" tIns="228600" rIns="228600" bIns="0" rtlCol="0" anchor="ctr">
            <a:normAutofit fontScale="85000" lnSpcReduction="10000"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schemeClr val="accent3">
                    <a:lumMod val="60000"/>
                    <a:lumOff val="40000"/>
                  </a:schemeClr>
                </a:solidFill>
                <a:cs typeface="Segoe UI" panose="020B0502040204020203" pitchFamily="34" charset="0"/>
              </a:rPr>
              <a:t>PSYCHOLOGIST</a:t>
            </a:r>
          </a:p>
          <a:p>
            <a:pPr marL="3600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1"/>
                </a:solidFill>
                <a:cs typeface="Segoe UI" panose="020B0502040204020203" pitchFamily="34" charset="0"/>
              </a:rPr>
              <a:t>Australian Psychological Society  peak body</a:t>
            </a:r>
          </a:p>
          <a:p>
            <a:pPr marL="3600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1800" dirty="0" err="1">
                <a:solidFill>
                  <a:schemeClr val="bg1"/>
                </a:solidFill>
                <a:cs typeface="Segoe UI" panose="020B0502040204020203" pitchFamily="34" charset="0"/>
              </a:rPr>
              <a:t>Licenced</a:t>
            </a:r>
            <a:r>
              <a:rPr lang="en-US" sz="1800" dirty="0">
                <a:solidFill>
                  <a:schemeClr val="bg1"/>
                </a:solidFill>
                <a:cs typeface="Segoe UI" panose="020B0502040204020203" pitchFamily="34" charset="0"/>
              </a:rPr>
              <a:t>  by Psychology Board of Australia</a:t>
            </a:r>
          </a:p>
          <a:p>
            <a:pPr marL="3600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1"/>
                </a:solidFill>
                <a:cs typeface="Segoe UI" panose="020B0502040204020203" pitchFamily="34" charset="0"/>
              </a:rPr>
              <a:t>6 year degree (including 2 years experience)</a:t>
            </a:r>
          </a:p>
          <a:p>
            <a:pPr marL="3600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1"/>
                </a:solidFill>
                <a:cs typeface="Segoe UI" panose="020B0502040204020203" pitchFamily="34" charset="0"/>
              </a:rPr>
              <a:t>A science of how people think, feel, behave  and learn</a:t>
            </a:r>
          </a:p>
          <a:p>
            <a:pPr marL="3600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1"/>
                </a:solidFill>
                <a:cs typeface="Segoe UI" panose="020B0502040204020203" pitchFamily="34" charset="0"/>
              </a:rPr>
              <a:t>Clinical ,  neuro,  community, counselling, educational and developmental, forensic, </a:t>
            </a:r>
            <a:r>
              <a:rPr lang="en-US" sz="1800" dirty="0" err="1">
                <a:solidFill>
                  <a:schemeClr val="bg1"/>
                </a:solidFill>
                <a:cs typeface="Segoe UI" panose="020B0502040204020203" pitchFamily="34" charset="0"/>
              </a:rPr>
              <a:t>organisational</a:t>
            </a:r>
            <a:r>
              <a:rPr lang="en-US" sz="1800" dirty="0">
                <a:solidFill>
                  <a:schemeClr val="bg1"/>
                </a:solidFill>
                <a:cs typeface="Segoe UI" panose="020B0502040204020203" pitchFamily="34" charset="0"/>
              </a:rPr>
              <a:t>, health, sport and exercise</a:t>
            </a:r>
          </a:p>
          <a:p>
            <a:endParaRPr lang="en-US" sz="1800" dirty="0">
              <a:solidFill>
                <a:schemeClr val="bg1"/>
              </a:solidFill>
              <a:cs typeface="Segoe UI" panose="020B0502040204020203" pitchFamily="34" charset="0"/>
            </a:endParaRPr>
          </a:p>
          <a:p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ED9592CF-BC19-44FE-B5E9-6FC11AF9067B}"/>
              </a:ext>
            </a:extLst>
          </p:cNvPr>
          <p:cNvSpPr txBox="1">
            <a:spLocks/>
          </p:cNvSpPr>
          <p:nvPr/>
        </p:nvSpPr>
        <p:spPr>
          <a:xfrm>
            <a:off x="8419003" y="1427854"/>
            <a:ext cx="3974781" cy="1961016"/>
          </a:xfrm>
          <a:prstGeom prst="rect">
            <a:avLst/>
          </a:prstGeom>
        </p:spPr>
        <p:txBody>
          <a:bodyPr vert="horz" lIns="228600" tIns="228600" rIns="228600" bIns="0" rtlCol="0" anchor="ctr">
            <a:norm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>
                <a:solidFill>
                  <a:schemeClr val="accent3">
                    <a:lumMod val="60000"/>
                    <a:lumOff val="40000"/>
                  </a:schemeClr>
                </a:solidFill>
                <a:cs typeface="Segoe UI" panose="020B0502040204020203" pitchFamily="34" charset="0"/>
              </a:rPr>
              <a:t>PSYCHIATRIST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bg1"/>
                </a:solidFill>
                <a:cs typeface="Segoe UI" panose="020B0502040204020203" pitchFamily="34" charset="0"/>
              </a:rPr>
              <a:t>Attend medical school 4-6 years plus 1 year+ training + specialist training 5 years+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bg1"/>
                </a:solidFill>
                <a:cs typeface="Segoe UI" panose="020B0502040204020203" pitchFamily="34" charset="0"/>
              </a:rPr>
              <a:t>Can administer medications plus psychological treatment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sz="1600" dirty="0" err="1">
                <a:solidFill>
                  <a:schemeClr val="bg1"/>
                </a:solidFill>
                <a:cs typeface="Segoe UI" panose="020B0502040204020203" pitchFamily="34" charset="0"/>
              </a:rPr>
              <a:t>Licenced</a:t>
            </a:r>
            <a:r>
              <a:rPr lang="en-US" sz="1600" dirty="0">
                <a:solidFill>
                  <a:schemeClr val="bg1"/>
                </a:solidFill>
                <a:cs typeface="Segoe UI" panose="020B0502040204020203" pitchFamily="34" charset="0"/>
              </a:rPr>
              <a:t> by AHPRA  and member of RANZCP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bg1"/>
                </a:solidFill>
                <a:cs typeface="Segoe UI" panose="020B0502040204020203" pitchFamily="34" charset="0"/>
              </a:rPr>
              <a:t>Suicidal, Delusional,  Childhood anxiety or disorders 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id="{05AD26A2-81B1-4D25-9A50-74EF73B5CBF5}"/>
              </a:ext>
            </a:extLst>
          </p:cNvPr>
          <p:cNvSpPr txBox="1">
            <a:spLocks/>
          </p:cNvSpPr>
          <p:nvPr/>
        </p:nvSpPr>
        <p:spPr>
          <a:xfrm>
            <a:off x="8025191" y="3241118"/>
            <a:ext cx="4058857" cy="1003764"/>
          </a:xfrm>
          <a:prstGeom prst="rect">
            <a:avLst/>
          </a:prstGeom>
        </p:spPr>
        <p:txBody>
          <a:bodyPr vert="horz" lIns="228600" tIns="228600" rIns="228600" bIns="0" rtlCol="0" anchor="ctr">
            <a:normAutofit fontScale="92500"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36000" algn="l">
              <a:spcBef>
                <a:spcPts val="200"/>
              </a:spcBef>
              <a:spcAft>
                <a:spcPts val="200"/>
              </a:spcAft>
            </a:pPr>
            <a:r>
              <a:rPr lang="en-US" sz="1800" dirty="0">
                <a:solidFill>
                  <a:schemeClr val="accent3">
                    <a:lumMod val="60000"/>
                    <a:lumOff val="40000"/>
                  </a:schemeClr>
                </a:solidFill>
                <a:cs typeface="Segoe UI" panose="020B0502040204020203" pitchFamily="34" charset="0"/>
              </a:rPr>
              <a:t>OCCUPATIONAL THERAPIST</a:t>
            </a:r>
          </a:p>
          <a:p>
            <a:pPr marL="36000" indent="-2857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1"/>
                </a:solidFill>
                <a:cs typeface="Segoe UI" panose="020B0502040204020203" pitchFamily="34" charset="0"/>
              </a:rPr>
              <a:t>Registered  AHPRA and member of  </a:t>
            </a:r>
            <a:r>
              <a:rPr lang="en-US" sz="1800" dirty="0" err="1">
                <a:solidFill>
                  <a:schemeClr val="bg1"/>
                </a:solidFill>
                <a:cs typeface="Segoe UI" panose="020B0502040204020203" pitchFamily="34" charset="0"/>
              </a:rPr>
              <a:t>OTAustralia</a:t>
            </a:r>
            <a:endParaRPr lang="en-US" sz="1800" dirty="0">
              <a:solidFill>
                <a:schemeClr val="bg1"/>
              </a:solidFill>
              <a:cs typeface="Segoe UI" panose="020B0502040204020203" pitchFamily="34" charset="0"/>
            </a:endParaRPr>
          </a:p>
          <a:p>
            <a:pPr marL="36000" indent="-2857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1"/>
                </a:solidFill>
              </a:rPr>
              <a:t>Self care health and wellbeing, disability</a:t>
            </a:r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2F4CBFF2-9447-4B1B-9D88-7D9ABC97B25F}"/>
              </a:ext>
            </a:extLst>
          </p:cNvPr>
          <p:cNvSpPr txBox="1">
            <a:spLocks/>
          </p:cNvSpPr>
          <p:nvPr/>
        </p:nvSpPr>
        <p:spPr>
          <a:xfrm>
            <a:off x="3824829" y="3804690"/>
            <a:ext cx="7953314" cy="1720851"/>
          </a:xfrm>
          <a:prstGeom prst="rect">
            <a:avLst/>
          </a:prstGeom>
        </p:spPr>
        <p:txBody>
          <a:bodyPr vert="horz" lIns="228600" tIns="228600" rIns="228600" bIns="0" rtlCol="0" anchor="ctr">
            <a:norm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36000" algn="l"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1800" dirty="0">
                <a:solidFill>
                  <a:schemeClr val="accent3">
                    <a:lumMod val="60000"/>
                    <a:lumOff val="40000"/>
                  </a:schemeClr>
                </a:solidFill>
                <a:cs typeface="Segoe UI" panose="020B0502040204020203" pitchFamily="34" charset="0"/>
              </a:rPr>
              <a:t>  </a:t>
            </a:r>
            <a:r>
              <a:rPr lang="en-US" sz="1600" dirty="0">
                <a:solidFill>
                  <a:schemeClr val="accent3">
                    <a:lumMod val="60000"/>
                    <a:lumOff val="40000"/>
                  </a:schemeClr>
                </a:solidFill>
                <a:cs typeface="Segoe UI" panose="020B0502040204020203" pitchFamily="34" charset="0"/>
              </a:rPr>
              <a:t>PSYCHOTHERAPIST</a:t>
            </a:r>
          </a:p>
          <a:p>
            <a:pPr marL="36000" indent="-285750" algn="l"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bg1"/>
                </a:solidFill>
                <a:cs typeface="Segoe UI" panose="020B0502040204020203" pitchFamily="34" charset="0"/>
              </a:rPr>
              <a:t>A counsellor also</a:t>
            </a:r>
          </a:p>
          <a:p>
            <a:pPr marL="36000" indent="-285750" algn="l"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bg1"/>
                </a:solidFill>
                <a:cs typeface="Segoe UI" panose="020B0502040204020203" pitchFamily="34" charset="0"/>
              </a:rPr>
              <a:t>Talk therapist, feeling and experience focused for long term </a:t>
            </a:r>
          </a:p>
          <a:p>
            <a:pPr marL="36000" indent="-285750" algn="l"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1600" dirty="0" err="1">
                <a:solidFill>
                  <a:schemeClr val="bg1"/>
                </a:solidFill>
                <a:cs typeface="Segoe UI" panose="020B0502040204020203" pitchFamily="34" charset="0"/>
              </a:rPr>
              <a:t>Utilises</a:t>
            </a:r>
            <a:r>
              <a:rPr lang="en-US" sz="1600" dirty="0">
                <a:solidFill>
                  <a:schemeClr val="bg1"/>
                </a:solidFill>
                <a:cs typeface="Segoe UI" panose="020B0502040204020203" pitchFamily="34" charset="0"/>
              </a:rPr>
              <a:t> other therapeutic strategies</a:t>
            </a:r>
          </a:p>
          <a:p>
            <a:pPr marL="36000" indent="-285750" algn="l"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bg1"/>
                </a:solidFill>
                <a:cs typeface="Segoe UI" panose="020B0502040204020203" pitchFamily="34" charset="0"/>
              </a:rPr>
              <a:t>Psychotherapy training is generally self regulated in Australia</a:t>
            </a:r>
          </a:p>
          <a:p>
            <a:pPr marL="36000" indent="-285750" algn="l"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bg1"/>
                </a:solidFill>
                <a:cs typeface="Segoe UI" panose="020B0502040204020203" pitchFamily="34" charset="0"/>
              </a:rPr>
              <a:t>Member of Australian Counselling Association and Psychotherapy &amp; Counselling Federation of Australia</a:t>
            </a:r>
          </a:p>
          <a:p>
            <a:pPr marL="36000" indent="-285750" algn="l"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bg1"/>
                </a:solidFill>
                <a:cs typeface="Segoe UI" panose="020B0502040204020203" pitchFamily="34" charset="0"/>
              </a:rPr>
              <a:t>Grief, Loss, Trauma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endParaRPr lang="en-US" sz="1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id="{CD462FB1-AE1F-4CCB-93FF-F372AC351F6D}"/>
              </a:ext>
            </a:extLst>
          </p:cNvPr>
          <p:cNvSpPr txBox="1">
            <a:spLocks/>
          </p:cNvSpPr>
          <p:nvPr/>
        </p:nvSpPr>
        <p:spPr>
          <a:xfrm>
            <a:off x="5904882" y="5260357"/>
            <a:ext cx="4824471" cy="1003764"/>
          </a:xfrm>
          <a:prstGeom prst="rect">
            <a:avLst/>
          </a:prstGeom>
        </p:spPr>
        <p:txBody>
          <a:bodyPr vert="horz" lIns="228600" tIns="228600" rIns="228600" bIns="0" rtlCol="0" anchor="ctr">
            <a:no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36000" algn="l">
              <a:spcBef>
                <a:spcPts val="200"/>
              </a:spcBef>
              <a:spcAft>
                <a:spcPts val="200"/>
              </a:spcAft>
            </a:pPr>
            <a:r>
              <a:rPr lang="en-US" sz="1600" dirty="0">
                <a:solidFill>
                  <a:schemeClr val="accent3">
                    <a:lumMod val="60000"/>
                    <a:lumOff val="40000"/>
                  </a:schemeClr>
                </a:solidFill>
                <a:cs typeface="Segoe UI" panose="020B0502040204020203" pitchFamily="34" charset="0"/>
              </a:rPr>
              <a:t>THERAPIST</a:t>
            </a:r>
            <a:endParaRPr lang="en-US" sz="1000" dirty="0">
              <a:solidFill>
                <a:schemeClr val="accent3">
                  <a:lumMod val="60000"/>
                  <a:lumOff val="40000"/>
                </a:schemeClr>
              </a:solidFill>
              <a:cs typeface="Segoe UI" panose="020B0502040204020203" pitchFamily="34" charset="0"/>
            </a:endParaRPr>
          </a:p>
          <a:p>
            <a:pPr marL="321750" indent="-2857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bg1"/>
                </a:solidFill>
                <a:cs typeface="Segoe UI" panose="020B0502040204020203" pitchFamily="34" charset="0"/>
              </a:rPr>
              <a:t>Physical, mental and emotional wellbeing </a:t>
            </a:r>
          </a:p>
          <a:p>
            <a:pPr marL="36000" indent="-2857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bg1"/>
                </a:solidFill>
                <a:cs typeface="Segoe UI" panose="020B0502040204020203" pitchFamily="34" charset="0"/>
              </a:rPr>
              <a:t> Not outcome focused when using art, clay or other mediums</a:t>
            </a:r>
          </a:p>
          <a:p>
            <a:pPr marL="36000" indent="-2857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bg1"/>
                </a:solidFill>
              </a:rPr>
              <a:t>Equine (Psychotherapy Institute Australia ) and dogs/animals (Animal Assisted Therapy)</a:t>
            </a:r>
          </a:p>
        </p:txBody>
      </p:sp>
    </p:spTree>
    <p:extLst>
      <p:ext uri="{BB962C8B-B14F-4D97-AF65-F5344CB8AC3E}">
        <p14:creationId xmlns:p14="http://schemas.microsoft.com/office/powerpoint/2010/main" val="2421448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2C792-936D-4B4D-BAA1-39B6090462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892" y="83890"/>
            <a:ext cx="1400961" cy="1510018"/>
          </a:xfrm>
        </p:spPr>
        <p:txBody>
          <a:bodyPr anchor="ctr">
            <a:normAutofit fontScale="90000"/>
          </a:bodyPr>
          <a:lstStyle/>
          <a:p>
            <a:pPr algn="r"/>
            <a:r>
              <a:rPr lang="en-US" sz="1800" b="1" dirty="0">
                <a:solidFill>
                  <a:schemeClr val="tx1"/>
                </a:solidFill>
                <a:cs typeface="Segoe UI" panose="020B0502040204020203" pitchFamily="34" charset="0"/>
              </a:rPr>
              <a:t>	SO MANY THERAPISTS!</a:t>
            </a:r>
            <a:br>
              <a:rPr lang="en-US" sz="1800" dirty="0">
                <a:solidFill>
                  <a:schemeClr val="tx1"/>
                </a:solidFill>
                <a:cs typeface="Segoe UI" panose="020B0502040204020203" pitchFamily="34" charset="0"/>
              </a:rPr>
            </a:br>
            <a:br>
              <a:rPr lang="en-US" sz="1800" dirty="0">
                <a:solidFill>
                  <a:schemeClr val="tx1"/>
                </a:solidFill>
                <a:cs typeface="Segoe UI" panose="020B0502040204020203" pitchFamily="34" charset="0"/>
              </a:rPr>
            </a:br>
            <a:r>
              <a:rPr lang="en-US" sz="1800" dirty="0">
                <a:solidFill>
                  <a:schemeClr val="tx1"/>
                </a:solidFill>
                <a:cs typeface="Segoe UI" panose="020B0502040204020203" pitchFamily="34" charset="0"/>
              </a:rPr>
              <a:t>GOOD THERAPY.ORG</a:t>
            </a:r>
            <a:br>
              <a:rPr lang="en-US" sz="1800" dirty="0">
                <a:solidFill>
                  <a:schemeClr val="tx1"/>
                </a:solidFill>
                <a:cs typeface="Segoe UI" panose="020B0502040204020203" pitchFamily="34" charset="0"/>
              </a:rPr>
            </a:b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7" name="Picture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2674AE9-CB4F-4E25-9329-0AE0972C6C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5853" y="0"/>
            <a:ext cx="10419123" cy="6378718"/>
          </a:xfrm>
          <a:prstGeom prst="rect">
            <a:avLst/>
          </a:prstGeom>
        </p:spPr>
      </p:pic>
      <p:sp>
        <p:nvSpPr>
          <p:cNvPr id="5" name="Subtitle 4">
            <a:extLst>
              <a:ext uri="{FF2B5EF4-FFF2-40B4-BE49-F238E27FC236}">
                <a16:creationId xmlns:a16="http://schemas.microsoft.com/office/drawing/2014/main" id="{37ECC5DE-7E5A-4AFA-8E82-3BD5546D68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77490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3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9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61" name="Rectangle 60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02C792-936D-4B4D-BAA1-39B6090462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5211" y="185024"/>
            <a:ext cx="9387619" cy="830044"/>
          </a:xfrm>
        </p:spPr>
        <p:txBody>
          <a:bodyPr vert="horz" lIns="228600" tIns="228600" rIns="228600" bIns="228600" rtlCol="0" anchor="t">
            <a:normAutofit fontScale="90000"/>
          </a:bodyPr>
          <a:lstStyle/>
          <a:p>
            <a:pPr algn="l">
              <a:lnSpc>
                <a:spcPct val="85000"/>
              </a:lnSpc>
            </a:pPr>
            <a:r>
              <a:rPr lang="en-US" sz="3600" dirty="0">
                <a:solidFill>
                  <a:schemeClr val="accent1"/>
                </a:solidFill>
              </a:rPr>
              <a:t>QUESTIONS TO ASK</a:t>
            </a:r>
          </a:p>
        </p:txBody>
      </p:sp>
      <p:sp>
        <p:nvSpPr>
          <p:cNvPr id="63" name="Isosceles Triangle 62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C1EC0-BDC8-41DC-A622-271C07FB05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8340" y="934070"/>
            <a:ext cx="9209471" cy="511773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indent="-228600" algn="l">
              <a:lnSpc>
                <a:spcPct val="110000"/>
              </a:lnSpc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Who are you licensed with</a:t>
            </a:r>
          </a:p>
          <a:p>
            <a:pPr indent="-228600" algn="l">
              <a:lnSpc>
                <a:spcPct val="110000"/>
              </a:lnSpc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How much experience do they have working with families formed by adoption, kinship or permanent care</a:t>
            </a:r>
          </a:p>
          <a:p>
            <a:pPr indent="-228600" algn="l">
              <a:lnSpc>
                <a:spcPct val="110000"/>
              </a:lnSpc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Are you trauma informed and how much experience do you have with this</a:t>
            </a:r>
          </a:p>
          <a:p>
            <a:pPr indent="-228600" algn="l">
              <a:lnSpc>
                <a:spcPct val="110000"/>
              </a:lnSpc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Child led or therapist led</a:t>
            </a:r>
          </a:p>
          <a:p>
            <a:pPr indent="-228600" algn="l">
              <a:lnSpc>
                <a:spcPct val="110000"/>
              </a:lnSpc>
              <a:buFont typeface="+mj-lt"/>
              <a:buAutoNum type="arabicPeriod"/>
            </a:pPr>
            <a:r>
              <a:rPr lang="en-US" sz="1200" dirty="0" err="1">
                <a:solidFill>
                  <a:schemeClr val="tx1"/>
                </a:solidFill>
              </a:rPr>
              <a:t>Specialised</a:t>
            </a:r>
            <a:r>
              <a:rPr lang="en-US" sz="1200" dirty="0">
                <a:solidFill>
                  <a:schemeClr val="tx1"/>
                </a:solidFill>
              </a:rPr>
              <a:t> training</a:t>
            </a:r>
          </a:p>
          <a:p>
            <a:pPr indent="-228600" algn="l">
              <a:lnSpc>
                <a:spcPct val="110000"/>
              </a:lnSpc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Location</a:t>
            </a:r>
          </a:p>
          <a:p>
            <a:pPr indent="-228600" algn="l">
              <a:lnSpc>
                <a:spcPct val="110000"/>
              </a:lnSpc>
              <a:buFont typeface="+mj-lt"/>
              <a:buAutoNum type="arabicPeriod"/>
            </a:pPr>
            <a:r>
              <a:rPr lang="en-US" sz="1200" dirty="0" err="1">
                <a:solidFill>
                  <a:schemeClr val="tx1"/>
                </a:solidFill>
              </a:rPr>
              <a:t>Individualised</a:t>
            </a:r>
            <a:r>
              <a:rPr lang="en-US" sz="1200" dirty="0">
                <a:solidFill>
                  <a:schemeClr val="tx1"/>
                </a:solidFill>
              </a:rPr>
              <a:t> or group based, in person or online, is crisis support offered </a:t>
            </a:r>
          </a:p>
          <a:p>
            <a:pPr indent="-228600" algn="l">
              <a:lnSpc>
                <a:spcPct val="110000"/>
              </a:lnSpc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Parent and child involvement or both</a:t>
            </a:r>
          </a:p>
          <a:p>
            <a:pPr indent="-228600" algn="l">
              <a:lnSpc>
                <a:spcPct val="110000"/>
              </a:lnSpc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Frequency, commitment and homework</a:t>
            </a:r>
          </a:p>
          <a:p>
            <a:pPr indent="-228600" algn="l">
              <a:lnSpc>
                <a:spcPct val="110000"/>
              </a:lnSpc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What happens in the first session / assessment </a:t>
            </a:r>
          </a:p>
          <a:p>
            <a:pPr indent="-228600" algn="l">
              <a:lnSpc>
                <a:spcPct val="110000"/>
              </a:lnSpc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How do you set goals and what does success look like (and how long might that take)</a:t>
            </a:r>
          </a:p>
          <a:p>
            <a:pPr indent="-228600" algn="l">
              <a:lnSpc>
                <a:spcPct val="110000"/>
              </a:lnSpc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Appointments available or how long a wait</a:t>
            </a:r>
          </a:p>
          <a:p>
            <a:pPr indent="-228600" algn="l">
              <a:lnSpc>
                <a:spcPct val="110000"/>
              </a:lnSpc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Fees and funding options via NDIS, Medicare or elsewhere (including cancellation policy)</a:t>
            </a:r>
          </a:p>
          <a:p>
            <a:pPr indent="-228600" algn="l">
              <a:lnSpc>
                <a:spcPct val="110000"/>
              </a:lnSpc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What were your reasons for becoming a therapist</a:t>
            </a:r>
          </a:p>
          <a:p>
            <a:pPr indent="-228600" algn="l">
              <a:lnSpc>
                <a:spcPct val="110000"/>
              </a:lnSpc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How do you think you can help me</a:t>
            </a:r>
          </a:p>
          <a:p>
            <a:pPr indent="-228600" algn="l">
              <a:lnSpc>
                <a:spcPct val="110000"/>
              </a:lnSpc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What are your triggers </a:t>
            </a:r>
          </a:p>
          <a:p>
            <a:pPr indent="-228600" algn="l">
              <a:lnSpc>
                <a:spcPct val="110000"/>
              </a:lnSpc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Where do you get support or supervision yourself</a:t>
            </a:r>
          </a:p>
          <a:p>
            <a:pPr indent="-228600" algn="l">
              <a:lnSpc>
                <a:spcPct val="110000"/>
              </a:lnSpc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Do you feel heard, respected and optimistic after speaking with them: someone to share youth feelings and thoughts with</a:t>
            </a:r>
          </a:p>
        </p:txBody>
      </p:sp>
    </p:spTree>
    <p:extLst>
      <p:ext uri="{BB962C8B-B14F-4D97-AF65-F5344CB8AC3E}">
        <p14:creationId xmlns:p14="http://schemas.microsoft.com/office/powerpoint/2010/main" val="4201179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132F700-8CFB-4C6C-B542-E0126AFD2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590E0492-A063-4322-A6F6-50EBE38B5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811F053-65BC-463F-A052-15EDF07DD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02C792-936D-4B4D-BAA1-39B6090462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5302" y="1486533"/>
            <a:ext cx="2608459" cy="1674247"/>
          </a:xfrm>
        </p:spPr>
        <p:txBody>
          <a:bodyPr anchor="ctr">
            <a:noAutofit/>
          </a:bodyPr>
          <a:lstStyle/>
          <a:p>
            <a:r>
              <a:rPr lang="en-US" sz="4000" dirty="0">
                <a:solidFill>
                  <a:schemeClr val="bg1"/>
                </a:solidFill>
                <a:cs typeface="Segoe UI" panose="020B0502040204020203" pitchFamily="34" charset="0"/>
              </a:rPr>
              <a:t>TRAUMA INFORMED THERAPIES</a:t>
            </a:r>
            <a:br>
              <a:rPr lang="en-US" sz="4000" dirty="0">
                <a:solidFill>
                  <a:schemeClr val="bg1"/>
                </a:solidFill>
                <a:cs typeface="Segoe UI" panose="020B0502040204020203" pitchFamily="34" charset="0"/>
              </a:rPr>
            </a:br>
            <a:r>
              <a:rPr lang="en-US" sz="4000" dirty="0">
                <a:solidFill>
                  <a:schemeClr val="bg1"/>
                </a:solidFill>
                <a:cs typeface="Segoe UI" panose="020B0502040204020203" pitchFamily="34" charset="0"/>
              </a:rPr>
              <a:t>-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C1EC0-BDC8-41DC-A622-271C07FB05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57390" y="5449812"/>
            <a:ext cx="1243306" cy="866377"/>
          </a:xfrm>
        </p:spPr>
        <p:txBody>
          <a:bodyPr anchor="ctr">
            <a:normAutofit/>
          </a:bodyPr>
          <a:lstStyle/>
          <a:p>
            <a:pPr algn="l"/>
            <a:r>
              <a:rPr lang="en-US" dirty="0">
                <a:cs typeface="Segoe UI" panose="020B0502040204020203" pitchFamily="34" charset="0"/>
              </a:rPr>
              <a:t>Play Therapy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24F26E0-FB2E-4DE4-8655-6185938C5615}"/>
              </a:ext>
            </a:extLst>
          </p:cNvPr>
          <p:cNvSpPr txBox="1">
            <a:spLocks/>
          </p:cNvSpPr>
          <p:nvPr/>
        </p:nvSpPr>
        <p:spPr>
          <a:xfrm>
            <a:off x="10017481" y="1262365"/>
            <a:ext cx="1665079" cy="1341678"/>
          </a:xfrm>
          <a:prstGeom prst="rect">
            <a:avLst/>
          </a:prstGeo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  <a:cs typeface="Segoe UI" panose="020B0502040204020203" pitchFamily="34" charset="0"/>
              </a:rPr>
              <a:t>Sensorimotor Therapy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DBC89493-CE83-433B-AF5E-87848E805461}"/>
              </a:ext>
            </a:extLst>
          </p:cNvPr>
          <p:cNvSpPr txBox="1">
            <a:spLocks/>
          </p:cNvSpPr>
          <p:nvPr/>
        </p:nvSpPr>
        <p:spPr>
          <a:xfrm>
            <a:off x="5208811" y="753906"/>
            <a:ext cx="2131409" cy="2342204"/>
          </a:xfrm>
          <a:prstGeom prst="rect">
            <a:avLst/>
          </a:prstGeo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cs typeface="Segoe UI" panose="020B0502040204020203" pitchFamily="34" charset="0"/>
              </a:rPr>
              <a:t>Art Therapy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62961C75-2B88-4215-8D0D-C1F257BEF360}"/>
              </a:ext>
            </a:extLst>
          </p:cNvPr>
          <p:cNvSpPr txBox="1">
            <a:spLocks/>
          </p:cNvSpPr>
          <p:nvPr/>
        </p:nvSpPr>
        <p:spPr>
          <a:xfrm>
            <a:off x="8370737" y="1257818"/>
            <a:ext cx="1887751" cy="1341679"/>
          </a:xfrm>
          <a:prstGeom prst="rect">
            <a:avLst/>
          </a:prstGeo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cs typeface="Segoe UI" panose="020B0502040204020203" pitchFamily="34" charset="0"/>
              </a:rPr>
              <a:t>Somatic Therapy 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3155961B-58AE-4447-8242-ADA9A4DD8060}"/>
              </a:ext>
            </a:extLst>
          </p:cNvPr>
          <p:cNvSpPr txBox="1">
            <a:spLocks/>
          </p:cNvSpPr>
          <p:nvPr/>
        </p:nvSpPr>
        <p:spPr>
          <a:xfrm>
            <a:off x="9417425" y="5240456"/>
            <a:ext cx="1788303" cy="993820"/>
          </a:xfrm>
          <a:prstGeom prst="rect">
            <a:avLst/>
          </a:prstGeo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cs typeface="Segoe UI" panose="020B0502040204020203" pitchFamily="34" charset="0"/>
              </a:rPr>
              <a:t>EMDR Therapy 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C73F4689-45A4-4DD0-9FD9-425A6AC9C12E}"/>
              </a:ext>
            </a:extLst>
          </p:cNvPr>
          <p:cNvSpPr txBox="1">
            <a:spLocks/>
          </p:cNvSpPr>
          <p:nvPr/>
        </p:nvSpPr>
        <p:spPr>
          <a:xfrm>
            <a:off x="8414739" y="2492314"/>
            <a:ext cx="2163778" cy="1488377"/>
          </a:xfrm>
          <a:prstGeom prst="rect">
            <a:avLst/>
          </a:prstGeo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cs typeface="Segoe UI" panose="020B0502040204020203" pitchFamily="34" charset="0"/>
              </a:rPr>
              <a:t>Neuro Developmental Therapy 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27F89BFB-3041-4B97-94A2-7828AC280973}"/>
              </a:ext>
            </a:extLst>
          </p:cNvPr>
          <p:cNvSpPr txBox="1">
            <a:spLocks/>
          </p:cNvSpPr>
          <p:nvPr/>
        </p:nvSpPr>
        <p:spPr>
          <a:xfrm>
            <a:off x="4010059" y="2873778"/>
            <a:ext cx="2131409" cy="2342204"/>
          </a:xfrm>
          <a:prstGeom prst="rect">
            <a:avLst/>
          </a:prstGeo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cs typeface="Segoe UI" panose="020B0502040204020203" pitchFamily="34" charset="0"/>
              </a:rPr>
              <a:t>Cognitive Processing Therapy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F59428EC-A60C-48BD-9972-1C62248E39D9}"/>
              </a:ext>
            </a:extLst>
          </p:cNvPr>
          <p:cNvSpPr txBox="1">
            <a:spLocks/>
          </p:cNvSpPr>
          <p:nvPr/>
        </p:nvSpPr>
        <p:spPr>
          <a:xfrm>
            <a:off x="6456678" y="2224085"/>
            <a:ext cx="2059679" cy="1537235"/>
          </a:xfrm>
          <a:prstGeom prst="rect">
            <a:avLst/>
          </a:prstGeo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cs typeface="Segoe UI" panose="020B0502040204020203" pitchFamily="34" charset="0"/>
              </a:rPr>
              <a:t>Trauma Focused Cognitive </a:t>
            </a:r>
            <a:r>
              <a:rPr lang="en-US" dirty="0" err="1">
                <a:cs typeface="Segoe UI" panose="020B0502040204020203" pitchFamily="34" charset="0"/>
              </a:rPr>
              <a:t>Behavioural</a:t>
            </a:r>
            <a:r>
              <a:rPr lang="en-US" dirty="0">
                <a:cs typeface="Segoe UI" panose="020B0502040204020203" pitchFamily="34" charset="0"/>
              </a:rPr>
              <a:t>  Therapy</a:t>
            </a:r>
          </a:p>
          <a:p>
            <a:pPr algn="l"/>
            <a:endParaRPr lang="en-US" dirty="0"/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5114E080-9F02-4B7D-87CC-5B70343F3BB3}"/>
              </a:ext>
            </a:extLst>
          </p:cNvPr>
          <p:cNvSpPr txBox="1">
            <a:spLocks/>
          </p:cNvSpPr>
          <p:nvPr/>
        </p:nvSpPr>
        <p:spPr>
          <a:xfrm>
            <a:off x="6507680" y="347872"/>
            <a:ext cx="1665079" cy="1341678"/>
          </a:xfrm>
          <a:prstGeom prst="rect">
            <a:avLst/>
          </a:prstGeo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  <a:cs typeface="Segoe UI" panose="020B0502040204020203" pitchFamily="34" charset="0"/>
              </a:rPr>
              <a:t>Safe and Sound Protocol Therapy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4FD10ADF-CDAF-4314-8444-AA0D2B913CB3}"/>
              </a:ext>
            </a:extLst>
          </p:cNvPr>
          <p:cNvSpPr txBox="1">
            <a:spLocks/>
          </p:cNvSpPr>
          <p:nvPr/>
        </p:nvSpPr>
        <p:spPr>
          <a:xfrm>
            <a:off x="8206099" y="10956"/>
            <a:ext cx="1665079" cy="1341678"/>
          </a:xfrm>
          <a:prstGeom prst="rect">
            <a:avLst/>
          </a:prstGeo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  <a:cs typeface="Segoe UI" panose="020B0502040204020203" pitchFamily="34" charset="0"/>
              </a:rPr>
              <a:t>Animal or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  <a:cs typeface="Segoe UI" panose="020B0502040204020203" pitchFamily="34" charset="0"/>
              </a:rPr>
              <a:t>Equipne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  <a:cs typeface="Segoe UI" panose="020B0502040204020203" pitchFamily="34" charset="0"/>
              </a:rPr>
              <a:t> Therapy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8D540F70-38BA-4D01-8EBF-9D03A8FAD249}"/>
              </a:ext>
            </a:extLst>
          </p:cNvPr>
          <p:cNvSpPr txBox="1">
            <a:spLocks/>
          </p:cNvSpPr>
          <p:nvPr/>
        </p:nvSpPr>
        <p:spPr>
          <a:xfrm>
            <a:off x="6016760" y="3990644"/>
            <a:ext cx="1665079" cy="1341678"/>
          </a:xfrm>
          <a:prstGeom prst="rect">
            <a:avLst/>
          </a:prstGeo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  <a:cs typeface="Segoe UI" panose="020B0502040204020203" pitchFamily="34" charset="0"/>
              </a:rPr>
              <a:t>NET Narrative Exposure Therapy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A3F678D7-9091-48F7-BBB9-6BDF6450E3F0}"/>
              </a:ext>
            </a:extLst>
          </p:cNvPr>
          <p:cNvSpPr txBox="1">
            <a:spLocks/>
          </p:cNvSpPr>
          <p:nvPr/>
        </p:nvSpPr>
        <p:spPr>
          <a:xfrm>
            <a:off x="4119169" y="4751520"/>
            <a:ext cx="1665079" cy="1341678"/>
          </a:xfrm>
          <a:prstGeom prst="rect">
            <a:avLst/>
          </a:prstGeo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  <a:cs typeface="Segoe UI" panose="020B0502040204020203" pitchFamily="34" charset="0"/>
              </a:rPr>
              <a:t>Life Story Therapy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014D62C5-9BC2-4245-BBB8-125E1B21B05F}"/>
              </a:ext>
            </a:extLst>
          </p:cNvPr>
          <p:cNvSpPr txBox="1">
            <a:spLocks/>
          </p:cNvSpPr>
          <p:nvPr/>
        </p:nvSpPr>
        <p:spPr>
          <a:xfrm>
            <a:off x="4234411" y="2078192"/>
            <a:ext cx="1755939" cy="1341678"/>
          </a:xfrm>
          <a:prstGeom prst="rect">
            <a:avLst/>
          </a:prstGeo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  <a:cs typeface="Segoe UI" panose="020B0502040204020203" pitchFamily="34" charset="0"/>
              </a:rPr>
              <a:t>Child Caregiver Psychotherapy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BE3A883D-1BAB-4AAE-9B3A-694D2427ECC8}"/>
              </a:ext>
            </a:extLst>
          </p:cNvPr>
          <p:cNvSpPr txBox="1">
            <a:spLocks/>
          </p:cNvSpPr>
          <p:nvPr/>
        </p:nvSpPr>
        <p:spPr>
          <a:xfrm>
            <a:off x="8346871" y="3888744"/>
            <a:ext cx="1665079" cy="1341678"/>
          </a:xfrm>
          <a:prstGeom prst="rect">
            <a:avLst/>
          </a:prstGeo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  <a:cs typeface="Segoe UI" panose="020B0502040204020203" pitchFamily="34" charset="0"/>
              </a:rPr>
              <a:t>Attachment and Self Regulation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8F7F0304-C6D1-4C39-9AD7-9A5C85C1BFA0}"/>
              </a:ext>
            </a:extLst>
          </p:cNvPr>
          <p:cNvSpPr txBox="1">
            <a:spLocks/>
          </p:cNvSpPr>
          <p:nvPr/>
        </p:nvSpPr>
        <p:spPr>
          <a:xfrm>
            <a:off x="10258488" y="2697704"/>
            <a:ext cx="1665079" cy="1341678"/>
          </a:xfrm>
          <a:prstGeom prst="rect">
            <a:avLst/>
          </a:prstGeo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  <a:cs typeface="Segoe UI" panose="020B0502040204020203" pitchFamily="34" charset="0"/>
              </a:rPr>
              <a:t>Sensorimotor Therapy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1006158E-1EFF-4E87-8032-5F9FD594ABDA}"/>
              </a:ext>
            </a:extLst>
          </p:cNvPr>
          <p:cNvSpPr txBox="1">
            <a:spLocks/>
          </p:cNvSpPr>
          <p:nvPr/>
        </p:nvSpPr>
        <p:spPr>
          <a:xfrm>
            <a:off x="381131" y="2873778"/>
            <a:ext cx="3141728" cy="1341678"/>
          </a:xfrm>
          <a:prstGeom prst="rect">
            <a:avLst/>
          </a:prstGeom>
        </p:spPr>
        <p:txBody>
          <a:bodyPr vert="horz" lIns="91440" tIns="0" rIns="91440" bIns="45720" rtlCol="0" anchor="ctr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tx1"/>
                </a:solidFill>
                <a:cs typeface="Segoe UI" panose="020B0502040204020203" pitchFamily="34" charset="0"/>
              </a:rPr>
              <a:t>Trauma informed means:</a:t>
            </a:r>
          </a:p>
          <a:p>
            <a:pPr algn="l"/>
            <a:r>
              <a:rPr lang="en-US" dirty="0">
                <a:solidFill>
                  <a:schemeClr val="tx1"/>
                </a:solidFill>
                <a:cs typeface="Segoe UI" panose="020B0502040204020203" pitchFamily="34" charset="0"/>
              </a:rPr>
              <a:t>- Aware of impact and recovery pathways</a:t>
            </a:r>
          </a:p>
          <a:p>
            <a:pPr algn="l"/>
            <a:r>
              <a:rPr lang="en-US" dirty="0">
                <a:solidFill>
                  <a:schemeClr val="tx1"/>
                </a:solidFill>
                <a:cs typeface="Segoe UI" panose="020B0502040204020203" pitchFamily="34" charset="0"/>
              </a:rPr>
              <a:t>- </a:t>
            </a:r>
            <a:r>
              <a:rPr lang="en-US" dirty="0" err="1">
                <a:solidFill>
                  <a:schemeClr val="tx1"/>
                </a:solidFill>
                <a:cs typeface="Segoe UI" panose="020B0502040204020203" pitchFamily="34" charset="0"/>
              </a:rPr>
              <a:t>Recognise</a:t>
            </a:r>
            <a:r>
              <a:rPr lang="en-US" dirty="0">
                <a:solidFill>
                  <a:schemeClr val="tx1"/>
                </a:solidFill>
                <a:cs typeface="Segoe UI" panose="020B0502040204020203" pitchFamily="34" charset="0"/>
              </a:rPr>
              <a:t> signs and symptoms of trauma</a:t>
            </a:r>
          </a:p>
          <a:p>
            <a:pPr algn="l"/>
            <a:r>
              <a:rPr lang="en-US" dirty="0">
                <a:solidFill>
                  <a:schemeClr val="tx1"/>
                </a:solidFill>
                <a:cs typeface="Segoe UI" panose="020B0502040204020203" pitchFamily="34" charset="0"/>
              </a:rPr>
              <a:t>- Respond with trauma informed practice</a:t>
            </a:r>
          </a:p>
          <a:p>
            <a:pPr algn="l"/>
            <a:r>
              <a:rPr lang="en-US" dirty="0">
                <a:solidFill>
                  <a:schemeClr val="tx1"/>
                </a:solidFill>
                <a:cs typeface="Segoe UI" panose="020B0502040204020203" pitchFamily="34" charset="0"/>
              </a:rPr>
              <a:t>- Avoid </a:t>
            </a:r>
            <a:r>
              <a:rPr lang="en-US" dirty="0" err="1">
                <a:solidFill>
                  <a:schemeClr val="tx1"/>
                </a:solidFill>
                <a:cs typeface="Segoe UI" panose="020B0502040204020203" pitchFamily="34" charset="0"/>
              </a:rPr>
              <a:t>retraumatisation</a:t>
            </a:r>
            <a:endParaRPr lang="en-US" dirty="0">
              <a:solidFill>
                <a:schemeClr val="tx1"/>
              </a:solidFill>
              <a:cs typeface="Segoe UI" panose="020B0502040204020203" pitchFamily="34" charset="0"/>
            </a:endParaRP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B696CC43-E725-477C-9808-FC1229F30A8B}"/>
              </a:ext>
            </a:extLst>
          </p:cNvPr>
          <p:cNvSpPr txBox="1">
            <a:spLocks/>
          </p:cNvSpPr>
          <p:nvPr/>
        </p:nvSpPr>
        <p:spPr>
          <a:xfrm>
            <a:off x="1114327" y="4093873"/>
            <a:ext cx="2608459" cy="1674247"/>
          </a:xfrm>
          <a:prstGeom prst="rect">
            <a:avLst/>
          </a:prstGeom>
        </p:spPr>
        <p:txBody>
          <a:bodyPr vert="horz" lIns="228600" tIns="228600" rIns="228600" bIns="0" rtlCol="0" anchor="ctr">
            <a:no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chemeClr val="bg1"/>
                </a:solidFill>
                <a:cs typeface="Segoe UI" panose="020B0502040204020203" pitchFamily="34" charset="0"/>
              </a:rPr>
              <a:t>WHAT HAPPENED TO YOU NOT WHATS WRONG WITH  YOU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96E9D3D0-6073-4784-83FD-A9FA936673E1}"/>
              </a:ext>
            </a:extLst>
          </p:cNvPr>
          <p:cNvSpPr txBox="1">
            <a:spLocks/>
          </p:cNvSpPr>
          <p:nvPr/>
        </p:nvSpPr>
        <p:spPr>
          <a:xfrm>
            <a:off x="10061567" y="3971234"/>
            <a:ext cx="1990804" cy="993820"/>
          </a:xfrm>
          <a:prstGeom prst="rect">
            <a:avLst/>
          </a:prstGeo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err="1">
                <a:cs typeface="Segoe UI" panose="020B0502040204020203" pitchFamily="34" charset="0"/>
              </a:rPr>
              <a:t>Neurosequential</a:t>
            </a:r>
            <a:r>
              <a:rPr lang="en-US" dirty="0">
                <a:cs typeface="Segoe UI" panose="020B0502040204020203" pitchFamily="34" charset="0"/>
              </a:rPr>
              <a:t> Therapy 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AD05B74C-F517-4BD7-8A22-7EED47C54008}"/>
              </a:ext>
            </a:extLst>
          </p:cNvPr>
          <p:cNvSpPr txBox="1">
            <a:spLocks/>
          </p:cNvSpPr>
          <p:nvPr/>
        </p:nvSpPr>
        <p:spPr>
          <a:xfrm>
            <a:off x="7303147" y="5239615"/>
            <a:ext cx="1788303" cy="993820"/>
          </a:xfrm>
          <a:prstGeom prst="rect">
            <a:avLst/>
          </a:prstGeo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cs typeface="Segoe UI" panose="020B0502040204020203" pitchFamily="34" charset="0"/>
              </a:rPr>
              <a:t>Occupational  Therapy 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7CA686F2-9E7F-4D04-B757-31F1AA2E6BB0}"/>
              </a:ext>
            </a:extLst>
          </p:cNvPr>
          <p:cNvSpPr txBox="1">
            <a:spLocks/>
          </p:cNvSpPr>
          <p:nvPr/>
        </p:nvSpPr>
        <p:spPr>
          <a:xfrm>
            <a:off x="6196767" y="3495289"/>
            <a:ext cx="2315633" cy="679936"/>
          </a:xfrm>
          <a:prstGeom prst="rect">
            <a:avLst/>
          </a:prstGeo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cs typeface="Segoe UI" panose="020B0502040204020203" pitchFamily="34" charset="0"/>
              </a:rPr>
              <a:t>Speech  Therapy 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F8701BC0-38B7-474A-B26C-0E6FC73DA59F}"/>
              </a:ext>
            </a:extLst>
          </p:cNvPr>
          <p:cNvSpPr txBox="1">
            <a:spLocks/>
          </p:cNvSpPr>
          <p:nvPr/>
        </p:nvSpPr>
        <p:spPr>
          <a:xfrm>
            <a:off x="9800079" y="464114"/>
            <a:ext cx="1882481" cy="866377"/>
          </a:xfrm>
          <a:prstGeom prst="rect">
            <a:avLst/>
          </a:prstGeom>
        </p:spPr>
        <p:txBody>
          <a:bodyPr vert="horz" lIns="91440" tIns="0" rIns="91440" bIns="45720" rtlCol="0" anchor="ctr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cs typeface="Segoe UI" panose="020B0502040204020203" pitchFamily="34" charset="0"/>
              </a:rPr>
              <a:t>Polyvagal or Safe and Sound Protocol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A15F78EA-46F6-4FD4-ADEA-35BCFE82C98A}"/>
              </a:ext>
            </a:extLst>
          </p:cNvPr>
          <p:cNvSpPr txBox="1">
            <a:spLocks/>
          </p:cNvSpPr>
          <p:nvPr/>
        </p:nvSpPr>
        <p:spPr>
          <a:xfrm>
            <a:off x="7247159" y="6048087"/>
            <a:ext cx="1955563" cy="866377"/>
          </a:xfrm>
          <a:prstGeom prst="rect">
            <a:avLst/>
          </a:prstGeo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  <a:cs typeface="Segoe UI" panose="020B0502040204020203" pitchFamily="34" charset="0"/>
              </a:rPr>
              <a:t>Gestalt Therapy</a:t>
            </a:r>
          </a:p>
        </p:txBody>
      </p:sp>
    </p:spTree>
    <p:extLst>
      <p:ext uri="{BB962C8B-B14F-4D97-AF65-F5344CB8AC3E}">
        <p14:creationId xmlns:p14="http://schemas.microsoft.com/office/powerpoint/2010/main" val="310100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3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9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3A16CCA-01F0-4810-B8DF-BC2350DE1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343" y="708494"/>
            <a:ext cx="2644016" cy="802741"/>
          </a:xfrm>
        </p:spPr>
        <p:txBody>
          <a:bodyPr vert="horz" lIns="228600" tIns="228600" rIns="228600" bIns="228600" rtlCol="0" anchor="b">
            <a:normAutofit fontScale="90000"/>
          </a:bodyPr>
          <a:lstStyle/>
          <a:p>
            <a:pPr algn="l"/>
            <a:r>
              <a:rPr lang="en-US" sz="3600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AC54F-3388-409D-BC61-6D03406A937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06514" y="1980136"/>
            <a:ext cx="10871198" cy="4314825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57150" indent="-285750" algn="l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Good Therapy Australia </a:t>
            </a:r>
            <a:r>
              <a:rPr lang="en-US" sz="1600" dirty="0">
                <a:solidFill>
                  <a:srgbClr val="FC5A1A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– </a:t>
            </a:r>
          </a:p>
          <a:p>
            <a:pPr algn="l"/>
            <a:r>
              <a:rPr lang="en-US" sz="1600" dirty="0">
                <a:solidFill>
                  <a:schemeClr val="bg1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https://www.goodtherapy.com.au/flex/types-of-therapists/906/1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marL="57150" indent="-285750" algn="l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accent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Berry Street Therapeutic Services – </a:t>
            </a:r>
          </a:p>
          <a:p>
            <a:pPr algn="l"/>
            <a:r>
              <a:rPr lang="en-US" sz="1400" dirty="0">
                <a:solidFill>
                  <a:schemeClr val="bg1">
                    <a:lumMod val="5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https://www.berrystreet.org.au/what-we-do/trauma-services/therapeutic-services-for-children-young-people-and-families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marL="57150" indent="-285750" algn="l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accent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Raising Children – </a:t>
            </a:r>
            <a:endParaRPr lang="en-US" sz="1600" dirty="0">
              <a:solidFill>
                <a:schemeClr val="accent1"/>
              </a:solidFill>
            </a:endParaRPr>
          </a:p>
          <a:p>
            <a:pPr algn="l"/>
            <a:r>
              <a:rPr lang="en-US" sz="1600" dirty="0">
                <a:solidFill>
                  <a:schemeClr val="bg1">
                    <a:lumMod val="50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https://raisingchildren.net.au/guides/a-z-health-reference/psychologist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accent1"/>
                </a:solidFill>
              </a:rPr>
              <a:t>Supporting Brain Development in </a:t>
            </a:r>
            <a:r>
              <a:rPr lang="en-US" sz="1600" dirty="0" err="1">
                <a:solidFill>
                  <a:schemeClr val="accent1"/>
                </a:solidFill>
              </a:rPr>
              <a:t>Traumatised</a:t>
            </a:r>
            <a:r>
              <a:rPr lang="en-US" sz="1600" dirty="0">
                <a:solidFill>
                  <a:schemeClr val="accent1"/>
                </a:solidFill>
              </a:rPr>
              <a:t> Children – evidence based intervention treatments</a:t>
            </a:r>
          </a:p>
          <a:p>
            <a:pPr algn="l"/>
            <a:r>
              <a:rPr lang="en-US" sz="1600" dirty="0">
                <a:solidFill>
                  <a:schemeClr val="bg1">
                    <a:lumMod val="50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https://www.childwelfare.gov/pubPDFs/braindevtrauma.pdf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accent1"/>
                </a:solidFill>
              </a:rPr>
              <a:t>Lancaster Consulting and </a:t>
            </a:r>
            <a:r>
              <a:rPr lang="en-US" sz="1600" dirty="0" err="1">
                <a:solidFill>
                  <a:schemeClr val="accent1"/>
                </a:solidFill>
              </a:rPr>
              <a:t>Carer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Kafe</a:t>
            </a:r>
            <a:r>
              <a:rPr lang="en-US" sz="1600" dirty="0">
                <a:solidFill>
                  <a:schemeClr val="accent1"/>
                </a:solidFill>
              </a:rPr>
              <a:t> – From Diagnosis to Support –</a:t>
            </a:r>
          </a:p>
          <a:p>
            <a:pPr algn="l"/>
            <a:r>
              <a:rPr lang="en-US" sz="1600" dirty="0">
                <a:solidFill>
                  <a:schemeClr val="bg1">
                    <a:lumMod val="50000"/>
                  </a:schemeClr>
                </a:solidFill>
                <a:hlinkClick r:id="rId7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file:///C:/Users/SoniaWagner/AppData/Local/Microsoft/Windows/INetCache/Content.Outlook/TNC806C4/CarerKafe%20Handout%20-%20Resources%20From%20Diagnosis%20to%20Support%20v2%202020.pdf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endParaRPr lang="en-US" sz="1600" dirty="0"/>
          </a:p>
          <a:p>
            <a:pPr indent="-228600" algn="l"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08279337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c242f213-7925-4593-b56b-d01121fec0a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52F68879852C4C8250E9B19F29FA78" ma:contentTypeVersion="13" ma:contentTypeDescription="Create a new document." ma:contentTypeScope="" ma:versionID="c4c8c98b50336ee4b6d253a0622d8c56">
  <xsd:schema xmlns:xsd="http://www.w3.org/2001/XMLSchema" xmlns:xs="http://www.w3.org/2001/XMLSchema" xmlns:p="http://schemas.microsoft.com/office/2006/metadata/properties" xmlns:ns2="c242f213-7925-4593-b56b-d01121fec0a0" xmlns:ns3="d53506c9-80c3-4866-9180-114b1409becd" targetNamespace="http://schemas.microsoft.com/office/2006/metadata/properties" ma:root="true" ma:fieldsID="ef0c320252e1793813b48a7e9aa5233d" ns2:_="" ns3:_="">
    <xsd:import namespace="c242f213-7925-4593-b56b-d01121fec0a0"/>
    <xsd:import namespace="d53506c9-80c3-4866-9180-114b1409be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42f213-7925-4593-b56b-d01121fec0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3506c9-80c3-4866-9180-114b1409b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4F8E65-5EAA-4DCD-8461-F9BDA12AC6F7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c242f213-7925-4593-b56b-d01121fec0a0"/>
  </ds:schemaRefs>
</ds:datastoreItem>
</file>

<file path=customXml/itemProps2.xml><?xml version="1.0" encoding="utf-8"?>
<ds:datastoreItem xmlns:ds="http://schemas.openxmlformats.org/officeDocument/2006/customXml" ds:itemID="{595D4724-58CC-490D-8A44-292C445484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42f213-7925-4593-b56b-d01121fec0a0"/>
    <ds:schemaRef ds:uri="d53506c9-80c3-4866-9180-114b1409be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175DE86-58D3-4347-B547-AF9F865DD68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13091</TotalTime>
  <Words>778</Words>
  <Application>Microsoft Office PowerPoint</Application>
  <PresentationFormat>Widescreen</PresentationFormat>
  <Paragraphs>117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Calibri Light</vt:lpstr>
      <vt:lpstr>Rockwell</vt:lpstr>
      <vt:lpstr>Wingdings</vt:lpstr>
      <vt:lpstr>Atlas</vt:lpstr>
      <vt:lpstr>GOOD THERAPY</vt:lpstr>
      <vt:lpstr>GOOD THERAPY</vt:lpstr>
      <vt:lpstr>PowerPoint Presentation</vt:lpstr>
      <vt:lpstr> SO MANY THERAPISTS!  GOOD THERAPY.ORG </vt:lpstr>
      <vt:lpstr>QUESTIONS TO ASK</vt:lpstr>
      <vt:lpstr>TRAUMA INFORMED THERAPIES -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 THERAPY</dc:title>
  <dc:creator>Sonia Wagner</dc:creator>
  <cp:lastModifiedBy>Sonia Wagner</cp:lastModifiedBy>
  <cp:revision>4</cp:revision>
  <dcterms:created xsi:type="dcterms:W3CDTF">2021-08-12T03:48:10Z</dcterms:created>
  <dcterms:modified xsi:type="dcterms:W3CDTF">2021-09-08T05:13:48Z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0x0101000F52F68879852C4C8250E9B19F29FA78</vt:lpwstr>
  </property>
</Properties>
</file>